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1" r:id="rId2"/>
    <p:sldId id="272" r:id="rId3"/>
    <p:sldId id="267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70" r:id="rId1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3"/>
  </p:normalViewPr>
  <p:slideViewPr>
    <p:cSldViewPr snapToGrid="0" snapToObjects="1">
      <p:cViewPr varScale="1">
        <p:scale>
          <a:sx n="104" d="100"/>
          <a:sy n="104" d="100"/>
        </p:scale>
        <p:origin x="8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8FCD8-53F2-4340-8E72-0FC5FD6013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939FF2-171C-EC42-8264-45C6BDE848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86629-93FF-DC4E-92E7-E49DDF8D3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AA64C-FD5A-284B-B28E-360164313174}" type="datetimeFigureOut">
              <a:rPr lang="x-none" smtClean="0"/>
              <a:t>20/05/2021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9C6AF-B803-B24E-A067-91D064C6A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3AD9C-8A74-2745-820F-89AE4C7B7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84A3-1A69-154B-A3AD-B4DA92C162C6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26481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E7444-E19E-7844-92E8-5ECDB04D8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FE401A-708A-564C-A500-FDBD096B13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3F657-8660-BB40-B922-2C0A07431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AA64C-FD5A-284B-B28E-360164313174}" type="datetimeFigureOut">
              <a:rPr lang="x-none" smtClean="0"/>
              <a:t>20/05/2021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01551-0379-AC47-A4E2-99DE19F63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9039A-ACE4-7F42-BC3A-3C113C1B8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84A3-1A69-154B-A3AD-B4DA92C162C6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74171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C8DB3B-4A02-BB42-A803-DD0A03EDD9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57B211-A02C-7446-91BF-ABAEE2FD7F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0ED60-252F-B54E-B41A-9ED941BBA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AA64C-FD5A-284B-B28E-360164313174}" type="datetimeFigureOut">
              <a:rPr lang="x-none" smtClean="0"/>
              <a:t>20/05/2021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89511-9B38-5146-87D4-A2AE92FBC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2ED9D-28B7-0E41-A933-698691ACF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84A3-1A69-154B-A3AD-B4DA92C162C6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744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BFD12-8F91-2A44-AC3F-DF0204AD6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40EAB-17CA-D345-B352-4716667F6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9D925-BCE8-CC49-A028-909FB064F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AA64C-FD5A-284B-B28E-360164313174}" type="datetimeFigureOut">
              <a:rPr lang="x-none" smtClean="0"/>
              <a:t>20/05/2021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E3FA9-3E78-354F-B64D-E97347220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4B491-2257-0F4E-92C0-64AECCB20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84A3-1A69-154B-A3AD-B4DA92C162C6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88668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D6B36-68F1-1F4D-A353-D7C323BA9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36C281-97A6-854C-AB59-531F92AF2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9CC1B-5E1A-EE40-A1AB-B68AE36AD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AA64C-FD5A-284B-B28E-360164313174}" type="datetimeFigureOut">
              <a:rPr lang="x-none" smtClean="0"/>
              <a:t>20/05/2021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AF73B-B182-4744-BB4C-61F42E461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28882-41B4-4A43-9262-17C8F672C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84A3-1A69-154B-A3AD-B4DA92C162C6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11697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5A30F-754A-E84A-B7A8-E861FC934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EF0D9-56B9-094C-82C9-3B7FB0FE91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786741-5538-E840-AB6E-81FEDF8570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984E8F-3D50-0A48-A9FF-EC2216E3D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AA64C-FD5A-284B-B28E-360164313174}" type="datetimeFigureOut">
              <a:rPr lang="x-none" smtClean="0"/>
              <a:t>20/05/2021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76F6A3-C9D7-7342-8A33-0AEFDFE03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8EA22D-4EF5-2643-8EBC-9A8EDFFE0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84A3-1A69-154B-A3AD-B4DA92C162C6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56737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27D5A-C64C-354E-8ADC-59D880E23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7F6E57-2BE7-DD43-A6A9-759EC7926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1A4FA9-A350-DE47-ACE9-FCA0107AB5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7CDE46-25DF-C84E-A639-EBF711F11F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2F9DB4-DD53-FD4A-AF5C-CFDBCDA811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DB6571-0806-2041-8E95-11A87667A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AA64C-FD5A-284B-B28E-360164313174}" type="datetimeFigureOut">
              <a:rPr lang="x-none" smtClean="0"/>
              <a:t>20/05/2021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6B8904-8008-5046-A5F6-9A2A610D6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6D220A-4E94-C84D-9ECA-4AF0A364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84A3-1A69-154B-A3AD-B4DA92C162C6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87907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B7DA2-8FBD-5640-8F38-83811E1FC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D866AF-F215-6C4E-B97F-B2D3AE01D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AA64C-FD5A-284B-B28E-360164313174}" type="datetimeFigureOut">
              <a:rPr lang="x-none" smtClean="0"/>
              <a:t>20/05/2021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2E1A20-7938-4E4B-B3C0-725133D78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40A752-3F0E-A249-9D3C-3B97131E8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84A3-1A69-154B-A3AD-B4DA92C162C6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14150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94C10A-DCF7-304F-979A-F9E04C4FD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AA64C-FD5A-284B-B28E-360164313174}" type="datetimeFigureOut">
              <a:rPr lang="x-none" smtClean="0"/>
              <a:t>20/05/2021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7F6C0A-0A5A-3749-8124-79AD81F75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66BE02-C8E2-9344-8BBF-733F76235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84A3-1A69-154B-A3AD-B4DA92C162C6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67224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C6066-8A2E-D44F-BE4A-7D495C0A8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47F24-DC6E-9944-8243-3F451636A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1D7EEB-15D3-1A4C-A725-066996C09C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E3B6D8-A872-A04A-810D-CEDF6DEEE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AA64C-FD5A-284B-B28E-360164313174}" type="datetimeFigureOut">
              <a:rPr lang="x-none" smtClean="0"/>
              <a:t>20/05/2021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04C807-6C66-924C-B92C-73CFCAD60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37123E-8F22-794E-BE61-55EE8A54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84A3-1A69-154B-A3AD-B4DA92C162C6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16445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C7E25-AA6D-F64E-8D57-6B2BCA477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610A6D-BEC4-184D-A19B-BD46BD4240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E72C37-AEF6-4C4A-8400-2F7F14ABA3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6FF84E-CEF0-3845-A690-2A111BBD6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AA64C-FD5A-284B-B28E-360164313174}" type="datetimeFigureOut">
              <a:rPr lang="x-none" smtClean="0"/>
              <a:t>20/05/2021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D56246-42A9-1E45-A76C-27C86E94A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126934-84DD-5843-AC50-2B5DB649F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84A3-1A69-154B-A3AD-B4DA92C162C6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10181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7858AF-9FAB-D641-BA00-90A98237D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FC8B37-A4FC-EC45-A31A-A1A0FB300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41C295-AC58-E340-9BD2-629C90AFD6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AA64C-FD5A-284B-B28E-360164313174}" type="datetimeFigureOut">
              <a:rPr lang="x-none" smtClean="0"/>
              <a:t>20/05/2021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B9A110-0258-444C-945D-5CD5FA3B3D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092CD-A85B-3B43-9A1C-1609A5C6DB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884A3-1A69-154B-A3AD-B4DA92C162C6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11993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Text&#10;&#10;Description automatically generated with medium confidence">
            <a:extLst>
              <a:ext uri="{FF2B5EF4-FFF2-40B4-BE49-F238E27FC236}">
                <a16:creationId xmlns:a16="http://schemas.microsoft.com/office/drawing/2014/main" id="{0DBEDC71-41EE-F941-9AB2-CE31B2ACC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0595" y="3477344"/>
            <a:ext cx="4921405" cy="2767337"/>
          </a:xfrm>
          <a:prstGeom prst="rect">
            <a:avLst/>
          </a:prstGeom>
        </p:spPr>
      </p:pic>
      <p:sp>
        <p:nvSpPr>
          <p:cNvPr id="5" name="Paralelogramo 4">
            <a:extLst>
              <a:ext uri="{FF2B5EF4-FFF2-40B4-BE49-F238E27FC236}">
                <a16:creationId xmlns:a16="http://schemas.microsoft.com/office/drawing/2014/main" id="{FFEA6868-D22B-4DE0-A693-5EC94A77DA08}"/>
              </a:ext>
            </a:extLst>
          </p:cNvPr>
          <p:cNvSpPr/>
          <p:nvPr/>
        </p:nvSpPr>
        <p:spPr>
          <a:xfrm>
            <a:off x="0" y="691376"/>
            <a:ext cx="5486400" cy="5742878"/>
          </a:xfrm>
          <a:custGeom>
            <a:avLst/>
            <a:gdLst>
              <a:gd name="connsiteX0" fmla="*/ 0 w 8003097"/>
              <a:gd name="connsiteY0" fmla="*/ 5141531 h 5141531"/>
              <a:gd name="connsiteX1" fmla="*/ 1285383 w 8003097"/>
              <a:gd name="connsiteY1" fmla="*/ 0 h 5141531"/>
              <a:gd name="connsiteX2" fmla="*/ 8003097 w 8003097"/>
              <a:gd name="connsiteY2" fmla="*/ 0 h 5141531"/>
              <a:gd name="connsiteX3" fmla="*/ 6717714 w 8003097"/>
              <a:gd name="connsiteY3" fmla="*/ 5141531 h 5141531"/>
              <a:gd name="connsiteX4" fmla="*/ 0 w 8003097"/>
              <a:gd name="connsiteY4" fmla="*/ 5141531 h 5141531"/>
              <a:gd name="connsiteX0" fmla="*/ 0 w 8003097"/>
              <a:gd name="connsiteY0" fmla="*/ 5152415 h 5152415"/>
              <a:gd name="connsiteX1" fmla="*/ 1285383 w 8003097"/>
              <a:gd name="connsiteY1" fmla="*/ 10884 h 5152415"/>
              <a:gd name="connsiteX2" fmla="*/ 1858533 w 8003097"/>
              <a:gd name="connsiteY2" fmla="*/ 0 h 5152415"/>
              <a:gd name="connsiteX3" fmla="*/ 8003097 w 8003097"/>
              <a:gd name="connsiteY3" fmla="*/ 10884 h 5152415"/>
              <a:gd name="connsiteX4" fmla="*/ 6717714 w 8003097"/>
              <a:gd name="connsiteY4" fmla="*/ 5152415 h 5152415"/>
              <a:gd name="connsiteX5" fmla="*/ 0 w 8003097"/>
              <a:gd name="connsiteY5" fmla="*/ 5152415 h 5152415"/>
              <a:gd name="connsiteX0" fmla="*/ 0 w 8003097"/>
              <a:gd name="connsiteY0" fmla="*/ 5152415 h 5152415"/>
              <a:gd name="connsiteX1" fmla="*/ 1858533 w 8003097"/>
              <a:gd name="connsiteY1" fmla="*/ 0 h 5152415"/>
              <a:gd name="connsiteX2" fmla="*/ 8003097 w 8003097"/>
              <a:gd name="connsiteY2" fmla="*/ 10884 h 5152415"/>
              <a:gd name="connsiteX3" fmla="*/ 6717714 w 8003097"/>
              <a:gd name="connsiteY3" fmla="*/ 5152415 h 5152415"/>
              <a:gd name="connsiteX4" fmla="*/ 0 w 8003097"/>
              <a:gd name="connsiteY4" fmla="*/ 5152415 h 5152415"/>
              <a:gd name="connsiteX0" fmla="*/ 0 w 8003097"/>
              <a:gd name="connsiteY0" fmla="*/ 5152415 h 5152415"/>
              <a:gd name="connsiteX1" fmla="*/ 1858533 w 8003097"/>
              <a:gd name="connsiteY1" fmla="*/ 0 h 5152415"/>
              <a:gd name="connsiteX2" fmla="*/ 8003097 w 8003097"/>
              <a:gd name="connsiteY2" fmla="*/ 10884 h 5152415"/>
              <a:gd name="connsiteX3" fmla="*/ 6717714 w 8003097"/>
              <a:gd name="connsiteY3" fmla="*/ 5152415 h 5152415"/>
              <a:gd name="connsiteX4" fmla="*/ 1882596 w 8003097"/>
              <a:gd name="connsiteY4" fmla="*/ 5149516 h 5152415"/>
              <a:gd name="connsiteX5" fmla="*/ 0 w 8003097"/>
              <a:gd name="connsiteY5" fmla="*/ 5152415 h 5152415"/>
              <a:gd name="connsiteX0" fmla="*/ 24063 w 6144564"/>
              <a:gd name="connsiteY0" fmla="*/ 5149516 h 5152415"/>
              <a:gd name="connsiteX1" fmla="*/ 0 w 6144564"/>
              <a:gd name="connsiteY1" fmla="*/ 0 h 5152415"/>
              <a:gd name="connsiteX2" fmla="*/ 6144564 w 6144564"/>
              <a:gd name="connsiteY2" fmla="*/ 10884 h 5152415"/>
              <a:gd name="connsiteX3" fmla="*/ 4859181 w 6144564"/>
              <a:gd name="connsiteY3" fmla="*/ 5152415 h 5152415"/>
              <a:gd name="connsiteX4" fmla="*/ 24063 w 6144564"/>
              <a:gd name="connsiteY4" fmla="*/ 5149516 h 515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44564" h="5152415">
                <a:moveTo>
                  <a:pt x="24063" y="5149516"/>
                </a:moveTo>
                <a:lnTo>
                  <a:pt x="0" y="0"/>
                </a:lnTo>
                <a:lnTo>
                  <a:pt x="6144564" y="10884"/>
                </a:lnTo>
                <a:lnTo>
                  <a:pt x="4859181" y="5152415"/>
                </a:lnTo>
                <a:lnTo>
                  <a:pt x="24063" y="514951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UY" sz="1200" b="1" dirty="0">
              <a:solidFill>
                <a:schemeClr val="bg1"/>
              </a:solidFill>
            </a:endParaRPr>
          </a:p>
        </p:txBody>
      </p:sp>
      <p:sp>
        <p:nvSpPr>
          <p:cNvPr id="6" name="Paralelogramo 6">
            <a:extLst>
              <a:ext uri="{FF2B5EF4-FFF2-40B4-BE49-F238E27FC236}">
                <a16:creationId xmlns:a16="http://schemas.microsoft.com/office/drawing/2014/main" id="{9C0F3530-E9FB-46FA-99FA-88A2318AFA27}"/>
              </a:ext>
            </a:extLst>
          </p:cNvPr>
          <p:cNvSpPr/>
          <p:nvPr/>
        </p:nvSpPr>
        <p:spPr>
          <a:xfrm>
            <a:off x="4553795" y="691376"/>
            <a:ext cx="3953814" cy="5742209"/>
          </a:xfrm>
          <a:custGeom>
            <a:avLst/>
            <a:gdLst>
              <a:gd name="connsiteX0" fmla="*/ 0 w 4902522"/>
              <a:gd name="connsiteY0" fmla="*/ 6017366 h 6017366"/>
              <a:gd name="connsiteX1" fmla="*/ 1225631 w 4902522"/>
              <a:gd name="connsiteY1" fmla="*/ 0 h 6017366"/>
              <a:gd name="connsiteX2" fmla="*/ 4902522 w 4902522"/>
              <a:gd name="connsiteY2" fmla="*/ 0 h 6017366"/>
              <a:gd name="connsiteX3" fmla="*/ 3676892 w 4902522"/>
              <a:gd name="connsiteY3" fmla="*/ 6017366 h 6017366"/>
              <a:gd name="connsiteX4" fmla="*/ 0 w 4902522"/>
              <a:gd name="connsiteY4" fmla="*/ 6017366 h 6017366"/>
              <a:gd name="connsiteX0" fmla="*/ 0 w 5251438"/>
              <a:gd name="connsiteY0" fmla="*/ 6017366 h 6017366"/>
              <a:gd name="connsiteX1" fmla="*/ 1225631 w 5251438"/>
              <a:gd name="connsiteY1" fmla="*/ 0 h 6017366"/>
              <a:gd name="connsiteX2" fmla="*/ 5251438 w 5251438"/>
              <a:gd name="connsiteY2" fmla="*/ 0 h 6017366"/>
              <a:gd name="connsiteX3" fmla="*/ 3676892 w 5251438"/>
              <a:gd name="connsiteY3" fmla="*/ 6017366 h 6017366"/>
              <a:gd name="connsiteX4" fmla="*/ 0 w 5251438"/>
              <a:gd name="connsiteY4" fmla="*/ 6017366 h 6017366"/>
              <a:gd name="connsiteX0" fmla="*/ 0 w 5251438"/>
              <a:gd name="connsiteY0" fmla="*/ 6017366 h 6017366"/>
              <a:gd name="connsiteX1" fmla="*/ 1610642 w 5251438"/>
              <a:gd name="connsiteY1" fmla="*/ 0 h 6017366"/>
              <a:gd name="connsiteX2" fmla="*/ 5251438 w 5251438"/>
              <a:gd name="connsiteY2" fmla="*/ 0 h 6017366"/>
              <a:gd name="connsiteX3" fmla="*/ 3676892 w 5251438"/>
              <a:gd name="connsiteY3" fmla="*/ 6017366 h 6017366"/>
              <a:gd name="connsiteX4" fmla="*/ 0 w 5251438"/>
              <a:gd name="connsiteY4" fmla="*/ 6017366 h 6017366"/>
              <a:gd name="connsiteX0" fmla="*/ 0 w 5251438"/>
              <a:gd name="connsiteY0" fmla="*/ 6029397 h 6029397"/>
              <a:gd name="connsiteX1" fmla="*/ 1562515 w 5251438"/>
              <a:gd name="connsiteY1" fmla="*/ 0 h 6029397"/>
              <a:gd name="connsiteX2" fmla="*/ 5251438 w 5251438"/>
              <a:gd name="connsiteY2" fmla="*/ 12031 h 6029397"/>
              <a:gd name="connsiteX3" fmla="*/ 3676892 w 5251438"/>
              <a:gd name="connsiteY3" fmla="*/ 6029397 h 6029397"/>
              <a:gd name="connsiteX4" fmla="*/ 0 w 5251438"/>
              <a:gd name="connsiteY4" fmla="*/ 6029397 h 6029397"/>
              <a:gd name="connsiteX0" fmla="*/ 0 w 5251438"/>
              <a:gd name="connsiteY0" fmla="*/ 6029397 h 6029397"/>
              <a:gd name="connsiteX1" fmla="*/ 1514389 w 5251438"/>
              <a:gd name="connsiteY1" fmla="*/ 0 h 6029397"/>
              <a:gd name="connsiteX2" fmla="*/ 5251438 w 5251438"/>
              <a:gd name="connsiteY2" fmla="*/ 12031 h 6029397"/>
              <a:gd name="connsiteX3" fmla="*/ 3676892 w 5251438"/>
              <a:gd name="connsiteY3" fmla="*/ 6029397 h 6029397"/>
              <a:gd name="connsiteX4" fmla="*/ 0 w 5251438"/>
              <a:gd name="connsiteY4" fmla="*/ 6029397 h 6029397"/>
              <a:gd name="connsiteX0" fmla="*/ 0 w 5167217"/>
              <a:gd name="connsiteY0" fmla="*/ 6029397 h 6029397"/>
              <a:gd name="connsiteX1" fmla="*/ 1430168 w 5167217"/>
              <a:gd name="connsiteY1" fmla="*/ 0 h 6029397"/>
              <a:gd name="connsiteX2" fmla="*/ 5167217 w 5167217"/>
              <a:gd name="connsiteY2" fmla="*/ 12031 h 6029397"/>
              <a:gd name="connsiteX3" fmla="*/ 3592671 w 5167217"/>
              <a:gd name="connsiteY3" fmla="*/ 6029397 h 6029397"/>
              <a:gd name="connsiteX4" fmla="*/ 0 w 5167217"/>
              <a:gd name="connsiteY4" fmla="*/ 6029397 h 6029397"/>
              <a:gd name="connsiteX0" fmla="*/ 0 w 5275501"/>
              <a:gd name="connsiteY0" fmla="*/ 6017365 h 6029397"/>
              <a:gd name="connsiteX1" fmla="*/ 1538452 w 5275501"/>
              <a:gd name="connsiteY1" fmla="*/ 0 h 6029397"/>
              <a:gd name="connsiteX2" fmla="*/ 5275501 w 5275501"/>
              <a:gd name="connsiteY2" fmla="*/ 12031 h 6029397"/>
              <a:gd name="connsiteX3" fmla="*/ 3700955 w 5275501"/>
              <a:gd name="connsiteY3" fmla="*/ 6029397 h 6029397"/>
              <a:gd name="connsiteX4" fmla="*/ 0 w 5275501"/>
              <a:gd name="connsiteY4" fmla="*/ 6017365 h 6029397"/>
              <a:gd name="connsiteX0" fmla="*/ 0 w 5275501"/>
              <a:gd name="connsiteY0" fmla="*/ 6017365 h 6029397"/>
              <a:gd name="connsiteX1" fmla="*/ 1538452 w 5275501"/>
              <a:gd name="connsiteY1" fmla="*/ 0 h 6029397"/>
              <a:gd name="connsiteX2" fmla="*/ 5275501 w 5275501"/>
              <a:gd name="connsiteY2" fmla="*/ 12031 h 6029397"/>
              <a:gd name="connsiteX3" fmla="*/ 3773144 w 5275501"/>
              <a:gd name="connsiteY3" fmla="*/ 6029397 h 6029397"/>
              <a:gd name="connsiteX4" fmla="*/ 0 w 5275501"/>
              <a:gd name="connsiteY4" fmla="*/ 6017365 h 6029397"/>
              <a:gd name="connsiteX0" fmla="*/ 0 w 5275501"/>
              <a:gd name="connsiteY0" fmla="*/ 6017365 h 6029397"/>
              <a:gd name="connsiteX1" fmla="*/ 1538452 w 5275501"/>
              <a:gd name="connsiteY1" fmla="*/ 0 h 6029397"/>
              <a:gd name="connsiteX2" fmla="*/ 5275501 w 5275501"/>
              <a:gd name="connsiteY2" fmla="*/ 12031 h 6029397"/>
              <a:gd name="connsiteX3" fmla="*/ 3725018 w 5275501"/>
              <a:gd name="connsiteY3" fmla="*/ 6029397 h 6029397"/>
              <a:gd name="connsiteX4" fmla="*/ 0 w 5275501"/>
              <a:gd name="connsiteY4" fmla="*/ 6017365 h 6029397"/>
              <a:gd name="connsiteX0" fmla="*/ 0 w 5275501"/>
              <a:gd name="connsiteY0" fmla="*/ 6017365 h 6029397"/>
              <a:gd name="connsiteX1" fmla="*/ 1538452 w 5275501"/>
              <a:gd name="connsiteY1" fmla="*/ 0 h 6029397"/>
              <a:gd name="connsiteX2" fmla="*/ 5275501 w 5275501"/>
              <a:gd name="connsiteY2" fmla="*/ 12031 h 6029397"/>
              <a:gd name="connsiteX3" fmla="*/ 3725018 w 5275501"/>
              <a:gd name="connsiteY3" fmla="*/ 6029397 h 6029397"/>
              <a:gd name="connsiteX4" fmla="*/ 0 w 5275501"/>
              <a:gd name="connsiteY4" fmla="*/ 6017365 h 6029397"/>
              <a:gd name="connsiteX0" fmla="*/ 0 w 5034869"/>
              <a:gd name="connsiteY0" fmla="*/ 5989204 h 6029397"/>
              <a:gd name="connsiteX1" fmla="*/ 1297820 w 5034869"/>
              <a:gd name="connsiteY1" fmla="*/ 0 h 6029397"/>
              <a:gd name="connsiteX2" fmla="*/ 5034869 w 5034869"/>
              <a:gd name="connsiteY2" fmla="*/ 12031 h 6029397"/>
              <a:gd name="connsiteX3" fmla="*/ 3484386 w 5034869"/>
              <a:gd name="connsiteY3" fmla="*/ 6029397 h 6029397"/>
              <a:gd name="connsiteX4" fmla="*/ 0 w 5034869"/>
              <a:gd name="connsiteY4" fmla="*/ 5989204 h 6029397"/>
              <a:gd name="connsiteX0" fmla="*/ 0 w 5034869"/>
              <a:gd name="connsiteY0" fmla="*/ 5989204 h 6029397"/>
              <a:gd name="connsiteX1" fmla="*/ 1297820 w 5034869"/>
              <a:gd name="connsiteY1" fmla="*/ 0 h 6029397"/>
              <a:gd name="connsiteX2" fmla="*/ 5034869 w 5034869"/>
              <a:gd name="connsiteY2" fmla="*/ 12031 h 6029397"/>
              <a:gd name="connsiteX3" fmla="*/ 3484386 w 5034869"/>
              <a:gd name="connsiteY3" fmla="*/ 6029397 h 6029397"/>
              <a:gd name="connsiteX4" fmla="*/ 0 w 5034869"/>
              <a:gd name="connsiteY4" fmla="*/ 5989204 h 6029397"/>
              <a:gd name="connsiteX0" fmla="*/ 0 w 4734080"/>
              <a:gd name="connsiteY0" fmla="*/ 5989204 h 6029397"/>
              <a:gd name="connsiteX1" fmla="*/ 1297820 w 4734080"/>
              <a:gd name="connsiteY1" fmla="*/ 0 h 6029397"/>
              <a:gd name="connsiteX2" fmla="*/ 4734080 w 4734080"/>
              <a:gd name="connsiteY2" fmla="*/ 26113 h 6029397"/>
              <a:gd name="connsiteX3" fmla="*/ 3484386 w 4734080"/>
              <a:gd name="connsiteY3" fmla="*/ 6029397 h 6029397"/>
              <a:gd name="connsiteX4" fmla="*/ 0 w 4734080"/>
              <a:gd name="connsiteY4" fmla="*/ 5989204 h 6029397"/>
              <a:gd name="connsiteX0" fmla="*/ 0 w 4794238"/>
              <a:gd name="connsiteY0" fmla="*/ 5989204 h 6029397"/>
              <a:gd name="connsiteX1" fmla="*/ 1297820 w 4794238"/>
              <a:gd name="connsiteY1" fmla="*/ 0 h 6029397"/>
              <a:gd name="connsiteX2" fmla="*/ 4794238 w 4794238"/>
              <a:gd name="connsiteY2" fmla="*/ 12032 h 6029397"/>
              <a:gd name="connsiteX3" fmla="*/ 3484386 w 4794238"/>
              <a:gd name="connsiteY3" fmla="*/ 6029397 h 6029397"/>
              <a:gd name="connsiteX4" fmla="*/ 0 w 4794238"/>
              <a:gd name="connsiteY4" fmla="*/ 5989204 h 6029397"/>
              <a:gd name="connsiteX0" fmla="*/ 0 w 4794238"/>
              <a:gd name="connsiteY0" fmla="*/ 5989204 h 6029397"/>
              <a:gd name="connsiteX1" fmla="*/ 1297820 w 4794238"/>
              <a:gd name="connsiteY1" fmla="*/ 0 h 6029397"/>
              <a:gd name="connsiteX2" fmla="*/ 4794238 w 4794238"/>
              <a:gd name="connsiteY2" fmla="*/ 12032 h 6029397"/>
              <a:gd name="connsiteX3" fmla="*/ 3484386 w 4794238"/>
              <a:gd name="connsiteY3" fmla="*/ 6029397 h 6029397"/>
              <a:gd name="connsiteX4" fmla="*/ 0 w 4794238"/>
              <a:gd name="connsiteY4" fmla="*/ 5989204 h 6029397"/>
              <a:gd name="connsiteX0" fmla="*/ 0 w 4794238"/>
              <a:gd name="connsiteY0" fmla="*/ 5977172 h 6017365"/>
              <a:gd name="connsiteX1" fmla="*/ 1764970 w 4794238"/>
              <a:gd name="connsiteY1" fmla="*/ 2048 h 6017365"/>
              <a:gd name="connsiteX2" fmla="*/ 4794238 w 4794238"/>
              <a:gd name="connsiteY2" fmla="*/ 0 h 6017365"/>
              <a:gd name="connsiteX3" fmla="*/ 3484386 w 4794238"/>
              <a:gd name="connsiteY3" fmla="*/ 6017365 h 6017365"/>
              <a:gd name="connsiteX4" fmla="*/ 0 w 4794238"/>
              <a:gd name="connsiteY4" fmla="*/ 5977172 h 6017365"/>
              <a:gd name="connsiteX0" fmla="*/ 0 w 4794238"/>
              <a:gd name="connsiteY0" fmla="*/ 5977172 h 6017365"/>
              <a:gd name="connsiteX1" fmla="*/ 1636101 w 4794238"/>
              <a:gd name="connsiteY1" fmla="*/ 16130 h 6017365"/>
              <a:gd name="connsiteX2" fmla="*/ 4794238 w 4794238"/>
              <a:gd name="connsiteY2" fmla="*/ 0 h 6017365"/>
              <a:gd name="connsiteX3" fmla="*/ 3484386 w 4794238"/>
              <a:gd name="connsiteY3" fmla="*/ 6017365 h 6017365"/>
              <a:gd name="connsiteX4" fmla="*/ 0 w 4794238"/>
              <a:gd name="connsiteY4" fmla="*/ 5977172 h 6017365"/>
              <a:gd name="connsiteX0" fmla="*/ 0 w 5100301"/>
              <a:gd name="connsiteY0" fmla="*/ 5977172 h 6017365"/>
              <a:gd name="connsiteX1" fmla="*/ 1636101 w 5100301"/>
              <a:gd name="connsiteY1" fmla="*/ 16130 h 6017365"/>
              <a:gd name="connsiteX2" fmla="*/ 5100301 w 5100301"/>
              <a:gd name="connsiteY2" fmla="*/ 0 h 6017365"/>
              <a:gd name="connsiteX3" fmla="*/ 3484386 w 5100301"/>
              <a:gd name="connsiteY3" fmla="*/ 6017365 h 6017365"/>
              <a:gd name="connsiteX4" fmla="*/ 0 w 5100301"/>
              <a:gd name="connsiteY4" fmla="*/ 5977172 h 6017365"/>
              <a:gd name="connsiteX0" fmla="*/ 0 w 5213061"/>
              <a:gd name="connsiteY0" fmla="*/ 5963092 h 6003285"/>
              <a:gd name="connsiteX1" fmla="*/ 1636101 w 5213061"/>
              <a:gd name="connsiteY1" fmla="*/ 2050 h 6003285"/>
              <a:gd name="connsiteX2" fmla="*/ 5213061 w 5213061"/>
              <a:gd name="connsiteY2" fmla="*/ 0 h 6003285"/>
              <a:gd name="connsiteX3" fmla="*/ 3484386 w 5213061"/>
              <a:gd name="connsiteY3" fmla="*/ 6003285 h 6003285"/>
              <a:gd name="connsiteX4" fmla="*/ 0 w 5213061"/>
              <a:gd name="connsiteY4" fmla="*/ 5963092 h 6003285"/>
              <a:gd name="connsiteX0" fmla="*/ 0 w 5068084"/>
              <a:gd name="connsiteY0" fmla="*/ 5991254 h 6031447"/>
              <a:gd name="connsiteX1" fmla="*/ 1636101 w 5068084"/>
              <a:gd name="connsiteY1" fmla="*/ 30212 h 6031447"/>
              <a:gd name="connsiteX2" fmla="*/ 5068084 w 5068084"/>
              <a:gd name="connsiteY2" fmla="*/ 0 h 6031447"/>
              <a:gd name="connsiteX3" fmla="*/ 3484386 w 5068084"/>
              <a:gd name="connsiteY3" fmla="*/ 6031447 h 6031447"/>
              <a:gd name="connsiteX4" fmla="*/ 0 w 5068084"/>
              <a:gd name="connsiteY4" fmla="*/ 5991254 h 6031447"/>
              <a:gd name="connsiteX0" fmla="*/ 0 w 5068084"/>
              <a:gd name="connsiteY0" fmla="*/ 5977172 h 6017365"/>
              <a:gd name="connsiteX1" fmla="*/ 1636101 w 5068084"/>
              <a:gd name="connsiteY1" fmla="*/ 16130 h 6017365"/>
              <a:gd name="connsiteX2" fmla="*/ 5068084 w 5068084"/>
              <a:gd name="connsiteY2" fmla="*/ 0 h 6017365"/>
              <a:gd name="connsiteX3" fmla="*/ 3484386 w 5068084"/>
              <a:gd name="connsiteY3" fmla="*/ 6017365 h 6017365"/>
              <a:gd name="connsiteX4" fmla="*/ 0 w 5068084"/>
              <a:gd name="connsiteY4" fmla="*/ 5977172 h 6017365"/>
              <a:gd name="connsiteX0" fmla="*/ 0 w 5164736"/>
              <a:gd name="connsiteY0" fmla="*/ 5963092 h 6003285"/>
              <a:gd name="connsiteX1" fmla="*/ 1636101 w 5164736"/>
              <a:gd name="connsiteY1" fmla="*/ 2050 h 6003285"/>
              <a:gd name="connsiteX2" fmla="*/ 5164736 w 5164736"/>
              <a:gd name="connsiteY2" fmla="*/ 0 h 6003285"/>
              <a:gd name="connsiteX3" fmla="*/ 3484386 w 5164736"/>
              <a:gd name="connsiteY3" fmla="*/ 6003285 h 6003285"/>
              <a:gd name="connsiteX4" fmla="*/ 0 w 5164736"/>
              <a:gd name="connsiteY4" fmla="*/ 5963092 h 6003285"/>
              <a:gd name="connsiteX0" fmla="*/ 0 w 5213061"/>
              <a:gd name="connsiteY0" fmla="*/ 5961042 h 6001235"/>
              <a:gd name="connsiteX1" fmla="*/ 1636101 w 5213061"/>
              <a:gd name="connsiteY1" fmla="*/ 0 h 6001235"/>
              <a:gd name="connsiteX2" fmla="*/ 5213061 w 5213061"/>
              <a:gd name="connsiteY2" fmla="*/ 54275 h 6001235"/>
              <a:gd name="connsiteX3" fmla="*/ 3484386 w 5213061"/>
              <a:gd name="connsiteY3" fmla="*/ 6001235 h 6001235"/>
              <a:gd name="connsiteX4" fmla="*/ 0 w 5213061"/>
              <a:gd name="connsiteY4" fmla="*/ 5961042 h 6001235"/>
              <a:gd name="connsiteX0" fmla="*/ 0 w 5229170"/>
              <a:gd name="connsiteY0" fmla="*/ 5961042 h 6001235"/>
              <a:gd name="connsiteX1" fmla="*/ 1636101 w 5229170"/>
              <a:gd name="connsiteY1" fmla="*/ 0 h 6001235"/>
              <a:gd name="connsiteX2" fmla="*/ 5229170 w 5229170"/>
              <a:gd name="connsiteY2" fmla="*/ 12031 h 6001235"/>
              <a:gd name="connsiteX3" fmla="*/ 3484386 w 5229170"/>
              <a:gd name="connsiteY3" fmla="*/ 6001235 h 6001235"/>
              <a:gd name="connsiteX4" fmla="*/ 0 w 5229170"/>
              <a:gd name="connsiteY4" fmla="*/ 5961042 h 6001235"/>
              <a:gd name="connsiteX0" fmla="*/ 0 w 5213061"/>
              <a:gd name="connsiteY0" fmla="*/ 5961042 h 6001235"/>
              <a:gd name="connsiteX1" fmla="*/ 1636101 w 5213061"/>
              <a:gd name="connsiteY1" fmla="*/ 0 h 6001235"/>
              <a:gd name="connsiteX2" fmla="*/ 5213061 w 5213061"/>
              <a:gd name="connsiteY2" fmla="*/ 12031 h 6001235"/>
              <a:gd name="connsiteX3" fmla="*/ 3484386 w 5213061"/>
              <a:gd name="connsiteY3" fmla="*/ 6001235 h 6001235"/>
              <a:gd name="connsiteX4" fmla="*/ 0 w 5213061"/>
              <a:gd name="connsiteY4" fmla="*/ 5961042 h 6001235"/>
              <a:gd name="connsiteX0" fmla="*/ 0 w 5293604"/>
              <a:gd name="connsiteY0" fmla="*/ 5961042 h 6001235"/>
              <a:gd name="connsiteX1" fmla="*/ 1636101 w 5293604"/>
              <a:gd name="connsiteY1" fmla="*/ 0 h 6001235"/>
              <a:gd name="connsiteX2" fmla="*/ 5293604 w 5293604"/>
              <a:gd name="connsiteY2" fmla="*/ 12031 h 6001235"/>
              <a:gd name="connsiteX3" fmla="*/ 3484386 w 5293604"/>
              <a:gd name="connsiteY3" fmla="*/ 6001235 h 6001235"/>
              <a:gd name="connsiteX4" fmla="*/ 0 w 5293604"/>
              <a:gd name="connsiteY4" fmla="*/ 5961042 h 6001235"/>
              <a:gd name="connsiteX0" fmla="*/ 0 w 5293604"/>
              <a:gd name="connsiteY0" fmla="*/ 5949011 h 5989204"/>
              <a:gd name="connsiteX1" fmla="*/ 1700534 w 5293604"/>
              <a:gd name="connsiteY1" fmla="*/ 2051 h 5989204"/>
              <a:gd name="connsiteX2" fmla="*/ 5293604 w 5293604"/>
              <a:gd name="connsiteY2" fmla="*/ 0 h 5989204"/>
              <a:gd name="connsiteX3" fmla="*/ 3484386 w 5293604"/>
              <a:gd name="connsiteY3" fmla="*/ 5989204 h 5989204"/>
              <a:gd name="connsiteX4" fmla="*/ 0 w 5293604"/>
              <a:gd name="connsiteY4" fmla="*/ 5949011 h 5989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3604" h="5989204">
                <a:moveTo>
                  <a:pt x="0" y="5949011"/>
                </a:moveTo>
                <a:lnTo>
                  <a:pt x="1700534" y="2051"/>
                </a:lnTo>
                <a:lnTo>
                  <a:pt x="5293604" y="0"/>
                </a:lnTo>
                <a:lnTo>
                  <a:pt x="3484386" y="5989204"/>
                </a:lnTo>
                <a:lnTo>
                  <a:pt x="0" y="594901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7">
            <a:extLst>
              <a:ext uri="{FF2B5EF4-FFF2-40B4-BE49-F238E27FC236}">
                <a16:creationId xmlns:a16="http://schemas.microsoft.com/office/drawing/2014/main" id="{41E31261-A87F-40B2-B5FF-7350A3C9ADFC}"/>
              </a:ext>
            </a:extLst>
          </p:cNvPr>
          <p:cNvSpPr txBox="1"/>
          <p:nvPr/>
        </p:nvSpPr>
        <p:spPr>
          <a:xfrm>
            <a:off x="334536" y="1086157"/>
            <a:ext cx="454969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UY" sz="3600" b="1" dirty="0">
                <a:solidFill>
                  <a:schemeClr val="bg1"/>
                </a:solidFill>
              </a:rPr>
              <a:t>HOJA DE RUTA </a:t>
            </a:r>
            <a:r>
              <a:rPr lang="es-CR" sz="2800" b="1" dirty="0">
                <a:solidFill>
                  <a:schemeClr val="bg1"/>
                </a:solidFill>
              </a:rPr>
              <a:t>de la política integral de FORMACIÓN y EDUCACIÓN SINDICAL, </a:t>
            </a:r>
            <a:r>
              <a:rPr lang="es-NI" sz="2800" b="1" dirty="0">
                <a:solidFill>
                  <a:schemeClr val="bg1"/>
                </a:solidFill>
              </a:rPr>
              <a:t>frente a un nuevo contexto y un nuevo modelo de organización sindical</a:t>
            </a:r>
          </a:p>
          <a:p>
            <a:pPr algn="just"/>
            <a:endParaRPr lang="es-UY" sz="2800" b="1" dirty="0">
              <a:solidFill>
                <a:schemeClr val="bg1"/>
              </a:solidFill>
            </a:endParaRPr>
          </a:p>
          <a:p>
            <a:pPr algn="just"/>
            <a:r>
              <a:rPr lang="es-UY" sz="2800" b="1" dirty="0">
                <a:solidFill>
                  <a:schemeClr val="bg1"/>
                </a:solidFill>
              </a:rPr>
              <a:t>PROPUESTA 2021-2025</a:t>
            </a:r>
          </a:p>
          <a:p>
            <a:pPr algn="just"/>
            <a:endParaRPr lang="es-UY" sz="2800" b="1" dirty="0">
              <a:solidFill>
                <a:schemeClr val="bg1"/>
              </a:solidFill>
            </a:endParaRPr>
          </a:p>
          <a:p>
            <a:pPr algn="just"/>
            <a:r>
              <a:rPr lang="es-UY" sz="2000" b="1" dirty="0">
                <a:solidFill>
                  <a:schemeClr val="bg1"/>
                </a:solidFill>
              </a:rPr>
              <a:t>Conferencia Continental, marzo 2021</a:t>
            </a:r>
          </a:p>
        </p:txBody>
      </p:sp>
    </p:spTree>
    <p:extLst>
      <p:ext uri="{BB962C8B-B14F-4D97-AF65-F5344CB8AC3E}">
        <p14:creationId xmlns:p14="http://schemas.microsoft.com/office/powerpoint/2010/main" val="3554719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8ABEEA8F-925F-DE46-A548-97859EF113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750" y="8470"/>
            <a:ext cx="2928105" cy="1523206"/>
          </a:xfrm>
          <a:prstGeom prst="rect">
            <a:avLst/>
          </a:prstGeom>
        </p:spPr>
      </p:pic>
      <p:sp>
        <p:nvSpPr>
          <p:cNvPr id="6" name="Título 1"/>
          <p:cNvSpPr>
            <a:spLocks noGrp="1"/>
          </p:cNvSpPr>
          <p:nvPr>
            <p:ph idx="1"/>
          </p:nvPr>
        </p:nvSpPr>
        <p:spPr>
          <a:xfrm>
            <a:off x="492027" y="1440716"/>
            <a:ext cx="11307336" cy="5138991"/>
          </a:xfrm>
        </p:spPr>
        <p:txBody>
          <a:bodyPr>
            <a:noAutofit/>
          </a:bodyPr>
          <a:lstStyle/>
          <a:p>
            <a:pPr algn="just"/>
            <a:r>
              <a:rPr lang="es-CR" sz="1800" b="1" dirty="0"/>
              <a:t>CLAVE: Educación y formación sindical sustentable y con complementariedad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Promover procesos formativos con perspectiva de largo plazo, con sistematicidad, trayectorias con niveles sucesivos e incrementales de aumento de capacidades.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419" sz="1800" dirty="0"/>
              <a:t>Integrar y potenciar al Observatorio Laboral de las Américas de la CSA para fortalecer la educación y la acción sindical: información, análisis, estudios desarrollados desde el movimiento sindical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Fortalecer y articular la Red de Escuelas Sindicales, la Red Sindical de Formación Profesional, y revitalizar el Grupo de Trabajo de Educación de la CSA. Establecer sinergias con las instituciones cooperantes y proyectos con componentes de formación.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Fortalecer los equipos humanos de formación y educación sindical; articular las diferentes Secretarías de Educación y Formación del continente, las escuelas y otros espacios de formación, para lograr un impacto verdaderamente multiplicador.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Identificar otras experiencias y apropiarse de nuevas metodologías y herramientas para nuestros procesos formativos (organizaciones feministas, de igualdad racial, movimiento LGTBIQ+, organizaciones de campesinos/as, indígenas y otras).</a:t>
            </a:r>
            <a:endParaRPr lang="es-CR" sz="18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Ampliar y profundizar alianzas e intercambios de complementariedad con institutos de formación y educación, centros de investigación, comunidad científica, a nivel nacional e internacional.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Influir en los ámbitos de la OIT (y otros espacios con representación sindical), para que las propuestas, servicios, contenidos, metodologías y asignación de recursos, responda a las demandas y necesidades del sindicalismo.</a:t>
            </a:r>
            <a:endParaRPr lang="es-CR" sz="1800" dirty="0"/>
          </a:p>
          <a:p>
            <a:pPr marL="0" indent="0" algn="just">
              <a:buNone/>
            </a:pPr>
            <a:endParaRPr lang="es-CR" sz="1800" dirty="0"/>
          </a:p>
          <a:p>
            <a:pPr algn="just"/>
            <a:endParaRPr lang="es-CR" sz="1800" b="1" dirty="0"/>
          </a:p>
        </p:txBody>
      </p:sp>
      <p:sp>
        <p:nvSpPr>
          <p:cNvPr id="7" name="CaixaDeTexto 2">
            <a:extLst>
              <a:ext uri="{FF2B5EF4-FFF2-40B4-BE49-F238E27FC236}">
                <a16:creationId xmlns:a16="http://schemas.microsoft.com/office/drawing/2014/main" id="{1CD5EC6D-A643-4BA9-9C1D-A119E3DA7AA7}"/>
              </a:ext>
            </a:extLst>
          </p:cNvPr>
          <p:cNvSpPr txBox="1"/>
          <p:nvPr/>
        </p:nvSpPr>
        <p:spPr>
          <a:xfrm>
            <a:off x="4850295" y="569390"/>
            <a:ext cx="6760709" cy="52322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>
                <a:solidFill>
                  <a:schemeClr val="bg1"/>
                </a:solidFill>
              </a:rPr>
              <a:t>6) El rol de la CSA, sostenibilidad y alianzas</a:t>
            </a:r>
            <a:endParaRPr lang="es-C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520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Text&#10;&#10;Description automatically generated with medium confidence">
            <a:extLst>
              <a:ext uri="{FF2B5EF4-FFF2-40B4-BE49-F238E27FC236}">
                <a16:creationId xmlns:a16="http://schemas.microsoft.com/office/drawing/2014/main" id="{0DBEDC71-41EE-F941-9AB2-CE31B2ACC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0595" y="3477344"/>
            <a:ext cx="4921405" cy="2767337"/>
          </a:xfrm>
          <a:prstGeom prst="rect">
            <a:avLst/>
          </a:prstGeom>
        </p:spPr>
      </p:pic>
      <p:sp>
        <p:nvSpPr>
          <p:cNvPr id="5" name="Paralelogramo 4">
            <a:extLst>
              <a:ext uri="{FF2B5EF4-FFF2-40B4-BE49-F238E27FC236}">
                <a16:creationId xmlns:a16="http://schemas.microsoft.com/office/drawing/2014/main" id="{FFEA6868-D22B-4DE0-A693-5EC94A77DA08}"/>
              </a:ext>
            </a:extLst>
          </p:cNvPr>
          <p:cNvSpPr/>
          <p:nvPr/>
        </p:nvSpPr>
        <p:spPr>
          <a:xfrm>
            <a:off x="0" y="691376"/>
            <a:ext cx="5486400" cy="5742878"/>
          </a:xfrm>
          <a:custGeom>
            <a:avLst/>
            <a:gdLst>
              <a:gd name="connsiteX0" fmla="*/ 0 w 8003097"/>
              <a:gd name="connsiteY0" fmla="*/ 5141531 h 5141531"/>
              <a:gd name="connsiteX1" fmla="*/ 1285383 w 8003097"/>
              <a:gd name="connsiteY1" fmla="*/ 0 h 5141531"/>
              <a:gd name="connsiteX2" fmla="*/ 8003097 w 8003097"/>
              <a:gd name="connsiteY2" fmla="*/ 0 h 5141531"/>
              <a:gd name="connsiteX3" fmla="*/ 6717714 w 8003097"/>
              <a:gd name="connsiteY3" fmla="*/ 5141531 h 5141531"/>
              <a:gd name="connsiteX4" fmla="*/ 0 w 8003097"/>
              <a:gd name="connsiteY4" fmla="*/ 5141531 h 5141531"/>
              <a:gd name="connsiteX0" fmla="*/ 0 w 8003097"/>
              <a:gd name="connsiteY0" fmla="*/ 5152415 h 5152415"/>
              <a:gd name="connsiteX1" fmla="*/ 1285383 w 8003097"/>
              <a:gd name="connsiteY1" fmla="*/ 10884 h 5152415"/>
              <a:gd name="connsiteX2" fmla="*/ 1858533 w 8003097"/>
              <a:gd name="connsiteY2" fmla="*/ 0 h 5152415"/>
              <a:gd name="connsiteX3" fmla="*/ 8003097 w 8003097"/>
              <a:gd name="connsiteY3" fmla="*/ 10884 h 5152415"/>
              <a:gd name="connsiteX4" fmla="*/ 6717714 w 8003097"/>
              <a:gd name="connsiteY4" fmla="*/ 5152415 h 5152415"/>
              <a:gd name="connsiteX5" fmla="*/ 0 w 8003097"/>
              <a:gd name="connsiteY5" fmla="*/ 5152415 h 5152415"/>
              <a:gd name="connsiteX0" fmla="*/ 0 w 8003097"/>
              <a:gd name="connsiteY0" fmla="*/ 5152415 h 5152415"/>
              <a:gd name="connsiteX1" fmla="*/ 1858533 w 8003097"/>
              <a:gd name="connsiteY1" fmla="*/ 0 h 5152415"/>
              <a:gd name="connsiteX2" fmla="*/ 8003097 w 8003097"/>
              <a:gd name="connsiteY2" fmla="*/ 10884 h 5152415"/>
              <a:gd name="connsiteX3" fmla="*/ 6717714 w 8003097"/>
              <a:gd name="connsiteY3" fmla="*/ 5152415 h 5152415"/>
              <a:gd name="connsiteX4" fmla="*/ 0 w 8003097"/>
              <a:gd name="connsiteY4" fmla="*/ 5152415 h 5152415"/>
              <a:gd name="connsiteX0" fmla="*/ 0 w 8003097"/>
              <a:gd name="connsiteY0" fmla="*/ 5152415 h 5152415"/>
              <a:gd name="connsiteX1" fmla="*/ 1858533 w 8003097"/>
              <a:gd name="connsiteY1" fmla="*/ 0 h 5152415"/>
              <a:gd name="connsiteX2" fmla="*/ 8003097 w 8003097"/>
              <a:gd name="connsiteY2" fmla="*/ 10884 h 5152415"/>
              <a:gd name="connsiteX3" fmla="*/ 6717714 w 8003097"/>
              <a:gd name="connsiteY3" fmla="*/ 5152415 h 5152415"/>
              <a:gd name="connsiteX4" fmla="*/ 1882596 w 8003097"/>
              <a:gd name="connsiteY4" fmla="*/ 5149516 h 5152415"/>
              <a:gd name="connsiteX5" fmla="*/ 0 w 8003097"/>
              <a:gd name="connsiteY5" fmla="*/ 5152415 h 5152415"/>
              <a:gd name="connsiteX0" fmla="*/ 24063 w 6144564"/>
              <a:gd name="connsiteY0" fmla="*/ 5149516 h 5152415"/>
              <a:gd name="connsiteX1" fmla="*/ 0 w 6144564"/>
              <a:gd name="connsiteY1" fmla="*/ 0 h 5152415"/>
              <a:gd name="connsiteX2" fmla="*/ 6144564 w 6144564"/>
              <a:gd name="connsiteY2" fmla="*/ 10884 h 5152415"/>
              <a:gd name="connsiteX3" fmla="*/ 4859181 w 6144564"/>
              <a:gd name="connsiteY3" fmla="*/ 5152415 h 5152415"/>
              <a:gd name="connsiteX4" fmla="*/ 24063 w 6144564"/>
              <a:gd name="connsiteY4" fmla="*/ 5149516 h 515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44564" h="5152415">
                <a:moveTo>
                  <a:pt x="24063" y="5149516"/>
                </a:moveTo>
                <a:lnTo>
                  <a:pt x="0" y="0"/>
                </a:lnTo>
                <a:lnTo>
                  <a:pt x="6144564" y="10884"/>
                </a:lnTo>
                <a:lnTo>
                  <a:pt x="4859181" y="5152415"/>
                </a:lnTo>
                <a:lnTo>
                  <a:pt x="24063" y="514951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UY" sz="1200" b="1" dirty="0">
              <a:solidFill>
                <a:schemeClr val="bg1"/>
              </a:solidFill>
            </a:endParaRPr>
          </a:p>
        </p:txBody>
      </p:sp>
      <p:sp>
        <p:nvSpPr>
          <p:cNvPr id="6" name="Paralelogramo 6">
            <a:extLst>
              <a:ext uri="{FF2B5EF4-FFF2-40B4-BE49-F238E27FC236}">
                <a16:creationId xmlns:a16="http://schemas.microsoft.com/office/drawing/2014/main" id="{9C0F3530-E9FB-46FA-99FA-88A2318AFA27}"/>
              </a:ext>
            </a:extLst>
          </p:cNvPr>
          <p:cNvSpPr/>
          <p:nvPr/>
        </p:nvSpPr>
        <p:spPr>
          <a:xfrm>
            <a:off x="4531217" y="692045"/>
            <a:ext cx="3953814" cy="5742209"/>
          </a:xfrm>
          <a:custGeom>
            <a:avLst/>
            <a:gdLst>
              <a:gd name="connsiteX0" fmla="*/ 0 w 4902522"/>
              <a:gd name="connsiteY0" fmla="*/ 6017366 h 6017366"/>
              <a:gd name="connsiteX1" fmla="*/ 1225631 w 4902522"/>
              <a:gd name="connsiteY1" fmla="*/ 0 h 6017366"/>
              <a:gd name="connsiteX2" fmla="*/ 4902522 w 4902522"/>
              <a:gd name="connsiteY2" fmla="*/ 0 h 6017366"/>
              <a:gd name="connsiteX3" fmla="*/ 3676892 w 4902522"/>
              <a:gd name="connsiteY3" fmla="*/ 6017366 h 6017366"/>
              <a:gd name="connsiteX4" fmla="*/ 0 w 4902522"/>
              <a:gd name="connsiteY4" fmla="*/ 6017366 h 6017366"/>
              <a:gd name="connsiteX0" fmla="*/ 0 w 5251438"/>
              <a:gd name="connsiteY0" fmla="*/ 6017366 h 6017366"/>
              <a:gd name="connsiteX1" fmla="*/ 1225631 w 5251438"/>
              <a:gd name="connsiteY1" fmla="*/ 0 h 6017366"/>
              <a:gd name="connsiteX2" fmla="*/ 5251438 w 5251438"/>
              <a:gd name="connsiteY2" fmla="*/ 0 h 6017366"/>
              <a:gd name="connsiteX3" fmla="*/ 3676892 w 5251438"/>
              <a:gd name="connsiteY3" fmla="*/ 6017366 h 6017366"/>
              <a:gd name="connsiteX4" fmla="*/ 0 w 5251438"/>
              <a:gd name="connsiteY4" fmla="*/ 6017366 h 6017366"/>
              <a:gd name="connsiteX0" fmla="*/ 0 w 5251438"/>
              <a:gd name="connsiteY0" fmla="*/ 6017366 h 6017366"/>
              <a:gd name="connsiteX1" fmla="*/ 1610642 w 5251438"/>
              <a:gd name="connsiteY1" fmla="*/ 0 h 6017366"/>
              <a:gd name="connsiteX2" fmla="*/ 5251438 w 5251438"/>
              <a:gd name="connsiteY2" fmla="*/ 0 h 6017366"/>
              <a:gd name="connsiteX3" fmla="*/ 3676892 w 5251438"/>
              <a:gd name="connsiteY3" fmla="*/ 6017366 h 6017366"/>
              <a:gd name="connsiteX4" fmla="*/ 0 w 5251438"/>
              <a:gd name="connsiteY4" fmla="*/ 6017366 h 6017366"/>
              <a:gd name="connsiteX0" fmla="*/ 0 w 5251438"/>
              <a:gd name="connsiteY0" fmla="*/ 6029397 h 6029397"/>
              <a:gd name="connsiteX1" fmla="*/ 1562515 w 5251438"/>
              <a:gd name="connsiteY1" fmla="*/ 0 h 6029397"/>
              <a:gd name="connsiteX2" fmla="*/ 5251438 w 5251438"/>
              <a:gd name="connsiteY2" fmla="*/ 12031 h 6029397"/>
              <a:gd name="connsiteX3" fmla="*/ 3676892 w 5251438"/>
              <a:gd name="connsiteY3" fmla="*/ 6029397 h 6029397"/>
              <a:gd name="connsiteX4" fmla="*/ 0 w 5251438"/>
              <a:gd name="connsiteY4" fmla="*/ 6029397 h 6029397"/>
              <a:gd name="connsiteX0" fmla="*/ 0 w 5251438"/>
              <a:gd name="connsiteY0" fmla="*/ 6029397 h 6029397"/>
              <a:gd name="connsiteX1" fmla="*/ 1514389 w 5251438"/>
              <a:gd name="connsiteY1" fmla="*/ 0 h 6029397"/>
              <a:gd name="connsiteX2" fmla="*/ 5251438 w 5251438"/>
              <a:gd name="connsiteY2" fmla="*/ 12031 h 6029397"/>
              <a:gd name="connsiteX3" fmla="*/ 3676892 w 5251438"/>
              <a:gd name="connsiteY3" fmla="*/ 6029397 h 6029397"/>
              <a:gd name="connsiteX4" fmla="*/ 0 w 5251438"/>
              <a:gd name="connsiteY4" fmla="*/ 6029397 h 6029397"/>
              <a:gd name="connsiteX0" fmla="*/ 0 w 5167217"/>
              <a:gd name="connsiteY0" fmla="*/ 6029397 h 6029397"/>
              <a:gd name="connsiteX1" fmla="*/ 1430168 w 5167217"/>
              <a:gd name="connsiteY1" fmla="*/ 0 h 6029397"/>
              <a:gd name="connsiteX2" fmla="*/ 5167217 w 5167217"/>
              <a:gd name="connsiteY2" fmla="*/ 12031 h 6029397"/>
              <a:gd name="connsiteX3" fmla="*/ 3592671 w 5167217"/>
              <a:gd name="connsiteY3" fmla="*/ 6029397 h 6029397"/>
              <a:gd name="connsiteX4" fmla="*/ 0 w 5167217"/>
              <a:gd name="connsiteY4" fmla="*/ 6029397 h 6029397"/>
              <a:gd name="connsiteX0" fmla="*/ 0 w 5275501"/>
              <a:gd name="connsiteY0" fmla="*/ 6017365 h 6029397"/>
              <a:gd name="connsiteX1" fmla="*/ 1538452 w 5275501"/>
              <a:gd name="connsiteY1" fmla="*/ 0 h 6029397"/>
              <a:gd name="connsiteX2" fmla="*/ 5275501 w 5275501"/>
              <a:gd name="connsiteY2" fmla="*/ 12031 h 6029397"/>
              <a:gd name="connsiteX3" fmla="*/ 3700955 w 5275501"/>
              <a:gd name="connsiteY3" fmla="*/ 6029397 h 6029397"/>
              <a:gd name="connsiteX4" fmla="*/ 0 w 5275501"/>
              <a:gd name="connsiteY4" fmla="*/ 6017365 h 6029397"/>
              <a:gd name="connsiteX0" fmla="*/ 0 w 5275501"/>
              <a:gd name="connsiteY0" fmla="*/ 6017365 h 6029397"/>
              <a:gd name="connsiteX1" fmla="*/ 1538452 w 5275501"/>
              <a:gd name="connsiteY1" fmla="*/ 0 h 6029397"/>
              <a:gd name="connsiteX2" fmla="*/ 5275501 w 5275501"/>
              <a:gd name="connsiteY2" fmla="*/ 12031 h 6029397"/>
              <a:gd name="connsiteX3" fmla="*/ 3773144 w 5275501"/>
              <a:gd name="connsiteY3" fmla="*/ 6029397 h 6029397"/>
              <a:gd name="connsiteX4" fmla="*/ 0 w 5275501"/>
              <a:gd name="connsiteY4" fmla="*/ 6017365 h 6029397"/>
              <a:gd name="connsiteX0" fmla="*/ 0 w 5275501"/>
              <a:gd name="connsiteY0" fmla="*/ 6017365 h 6029397"/>
              <a:gd name="connsiteX1" fmla="*/ 1538452 w 5275501"/>
              <a:gd name="connsiteY1" fmla="*/ 0 h 6029397"/>
              <a:gd name="connsiteX2" fmla="*/ 5275501 w 5275501"/>
              <a:gd name="connsiteY2" fmla="*/ 12031 h 6029397"/>
              <a:gd name="connsiteX3" fmla="*/ 3725018 w 5275501"/>
              <a:gd name="connsiteY3" fmla="*/ 6029397 h 6029397"/>
              <a:gd name="connsiteX4" fmla="*/ 0 w 5275501"/>
              <a:gd name="connsiteY4" fmla="*/ 6017365 h 6029397"/>
              <a:gd name="connsiteX0" fmla="*/ 0 w 5275501"/>
              <a:gd name="connsiteY0" fmla="*/ 6017365 h 6029397"/>
              <a:gd name="connsiteX1" fmla="*/ 1538452 w 5275501"/>
              <a:gd name="connsiteY1" fmla="*/ 0 h 6029397"/>
              <a:gd name="connsiteX2" fmla="*/ 5275501 w 5275501"/>
              <a:gd name="connsiteY2" fmla="*/ 12031 h 6029397"/>
              <a:gd name="connsiteX3" fmla="*/ 3725018 w 5275501"/>
              <a:gd name="connsiteY3" fmla="*/ 6029397 h 6029397"/>
              <a:gd name="connsiteX4" fmla="*/ 0 w 5275501"/>
              <a:gd name="connsiteY4" fmla="*/ 6017365 h 6029397"/>
              <a:gd name="connsiteX0" fmla="*/ 0 w 5034869"/>
              <a:gd name="connsiteY0" fmla="*/ 5989204 h 6029397"/>
              <a:gd name="connsiteX1" fmla="*/ 1297820 w 5034869"/>
              <a:gd name="connsiteY1" fmla="*/ 0 h 6029397"/>
              <a:gd name="connsiteX2" fmla="*/ 5034869 w 5034869"/>
              <a:gd name="connsiteY2" fmla="*/ 12031 h 6029397"/>
              <a:gd name="connsiteX3" fmla="*/ 3484386 w 5034869"/>
              <a:gd name="connsiteY3" fmla="*/ 6029397 h 6029397"/>
              <a:gd name="connsiteX4" fmla="*/ 0 w 5034869"/>
              <a:gd name="connsiteY4" fmla="*/ 5989204 h 6029397"/>
              <a:gd name="connsiteX0" fmla="*/ 0 w 5034869"/>
              <a:gd name="connsiteY0" fmla="*/ 5989204 h 6029397"/>
              <a:gd name="connsiteX1" fmla="*/ 1297820 w 5034869"/>
              <a:gd name="connsiteY1" fmla="*/ 0 h 6029397"/>
              <a:gd name="connsiteX2" fmla="*/ 5034869 w 5034869"/>
              <a:gd name="connsiteY2" fmla="*/ 12031 h 6029397"/>
              <a:gd name="connsiteX3" fmla="*/ 3484386 w 5034869"/>
              <a:gd name="connsiteY3" fmla="*/ 6029397 h 6029397"/>
              <a:gd name="connsiteX4" fmla="*/ 0 w 5034869"/>
              <a:gd name="connsiteY4" fmla="*/ 5989204 h 6029397"/>
              <a:gd name="connsiteX0" fmla="*/ 0 w 4734080"/>
              <a:gd name="connsiteY0" fmla="*/ 5989204 h 6029397"/>
              <a:gd name="connsiteX1" fmla="*/ 1297820 w 4734080"/>
              <a:gd name="connsiteY1" fmla="*/ 0 h 6029397"/>
              <a:gd name="connsiteX2" fmla="*/ 4734080 w 4734080"/>
              <a:gd name="connsiteY2" fmla="*/ 26113 h 6029397"/>
              <a:gd name="connsiteX3" fmla="*/ 3484386 w 4734080"/>
              <a:gd name="connsiteY3" fmla="*/ 6029397 h 6029397"/>
              <a:gd name="connsiteX4" fmla="*/ 0 w 4734080"/>
              <a:gd name="connsiteY4" fmla="*/ 5989204 h 6029397"/>
              <a:gd name="connsiteX0" fmla="*/ 0 w 4794238"/>
              <a:gd name="connsiteY0" fmla="*/ 5989204 h 6029397"/>
              <a:gd name="connsiteX1" fmla="*/ 1297820 w 4794238"/>
              <a:gd name="connsiteY1" fmla="*/ 0 h 6029397"/>
              <a:gd name="connsiteX2" fmla="*/ 4794238 w 4794238"/>
              <a:gd name="connsiteY2" fmla="*/ 12032 h 6029397"/>
              <a:gd name="connsiteX3" fmla="*/ 3484386 w 4794238"/>
              <a:gd name="connsiteY3" fmla="*/ 6029397 h 6029397"/>
              <a:gd name="connsiteX4" fmla="*/ 0 w 4794238"/>
              <a:gd name="connsiteY4" fmla="*/ 5989204 h 6029397"/>
              <a:gd name="connsiteX0" fmla="*/ 0 w 4794238"/>
              <a:gd name="connsiteY0" fmla="*/ 5989204 h 6029397"/>
              <a:gd name="connsiteX1" fmla="*/ 1297820 w 4794238"/>
              <a:gd name="connsiteY1" fmla="*/ 0 h 6029397"/>
              <a:gd name="connsiteX2" fmla="*/ 4794238 w 4794238"/>
              <a:gd name="connsiteY2" fmla="*/ 12032 h 6029397"/>
              <a:gd name="connsiteX3" fmla="*/ 3484386 w 4794238"/>
              <a:gd name="connsiteY3" fmla="*/ 6029397 h 6029397"/>
              <a:gd name="connsiteX4" fmla="*/ 0 w 4794238"/>
              <a:gd name="connsiteY4" fmla="*/ 5989204 h 6029397"/>
              <a:gd name="connsiteX0" fmla="*/ 0 w 4794238"/>
              <a:gd name="connsiteY0" fmla="*/ 5977172 h 6017365"/>
              <a:gd name="connsiteX1" fmla="*/ 1764970 w 4794238"/>
              <a:gd name="connsiteY1" fmla="*/ 2048 h 6017365"/>
              <a:gd name="connsiteX2" fmla="*/ 4794238 w 4794238"/>
              <a:gd name="connsiteY2" fmla="*/ 0 h 6017365"/>
              <a:gd name="connsiteX3" fmla="*/ 3484386 w 4794238"/>
              <a:gd name="connsiteY3" fmla="*/ 6017365 h 6017365"/>
              <a:gd name="connsiteX4" fmla="*/ 0 w 4794238"/>
              <a:gd name="connsiteY4" fmla="*/ 5977172 h 6017365"/>
              <a:gd name="connsiteX0" fmla="*/ 0 w 4794238"/>
              <a:gd name="connsiteY0" fmla="*/ 5977172 h 6017365"/>
              <a:gd name="connsiteX1" fmla="*/ 1636101 w 4794238"/>
              <a:gd name="connsiteY1" fmla="*/ 16130 h 6017365"/>
              <a:gd name="connsiteX2" fmla="*/ 4794238 w 4794238"/>
              <a:gd name="connsiteY2" fmla="*/ 0 h 6017365"/>
              <a:gd name="connsiteX3" fmla="*/ 3484386 w 4794238"/>
              <a:gd name="connsiteY3" fmla="*/ 6017365 h 6017365"/>
              <a:gd name="connsiteX4" fmla="*/ 0 w 4794238"/>
              <a:gd name="connsiteY4" fmla="*/ 5977172 h 6017365"/>
              <a:gd name="connsiteX0" fmla="*/ 0 w 5100301"/>
              <a:gd name="connsiteY0" fmla="*/ 5977172 h 6017365"/>
              <a:gd name="connsiteX1" fmla="*/ 1636101 w 5100301"/>
              <a:gd name="connsiteY1" fmla="*/ 16130 h 6017365"/>
              <a:gd name="connsiteX2" fmla="*/ 5100301 w 5100301"/>
              <a:gd name="connsiteY2" fmla="*/ 0 h 6017365"/>
              <a:gd name="connsiteX3" fmla="*/ 3484386 w 5100301"/>
              <a:gd name="connsiteY3" fmla="*/ 6017365 h 6017365"/>
              <a:gd name="connsiteX4" fmla="*/ 0 w 5100301"/>
              <a:gd name="connsiteY4" fmla="*/ 5977172 h 6017365"/>
              <a:gd name="connsiteX0" fmla="*/ 0 w 5213061"/>
              <a:gd name="connsiteY0" fmla="*/ 5963092 h 6003285"/>
              <a:gd name="connsiteX1" fmla="*/ 1636101 w 5213061"/>
              <a:gd name="connsiteY1" fmla="*/ 2050 h 6003285"/>
              <a:gd name="connsiteX2" fmla="*/ 5213061 w 5213061"/>
              <a:gd name="connsiteY2" fmla="*/ 0 h 6003285"/>
              <a:gd name="connsiteX3" fmla="*/ 3484386 w 5213061"/>
              <a:gd name="connsiteY3" fmla="*/ 6003285 h 6003285"/>
              <a:gd name="connsiteX4" fmla="*/ 0 w 5213061"/>
              <a:gd name="connsiteY4" fmla="*/ 5963092 h 6003285"/>
              <a:gd name="connsiteX0" fmla="*/ 0 w 5068084"/>
              <a:gd name="connsiteY0" fmla="*/ 5991254 h 6031447"/>
              <a:gd name="connsiteX1" fmla="*/ 1636101 w 5068084"/>
              <a:gd name="connsiteY1" fmla="*/ 30212 h 6031447"/>
              <a:gd name="connsiteX2" fmla="*/ 5068084 w 5068084"/>
              <a:gd name="connsiteY2" fmla="*/ 0 h 6031447"/>
              <a:gd name="connsiteX3" fmla="*/ 3484386 w 5068084"/>
              <a:gd name="connsiteY3" fmla="*/ 6031447 h 6031447"/>
              <a:gd name="connsiteX4" fmla="*/ 0 w 5068084"/>
              <a:gd name="connsiteY4" fmla="*/ 5991254 h 6031447"/>
              <a:gd name="connsiteX0" fmla="*/ 0 w 5068084"/>
              <a:gd name="connsiteY0" fmla="*/ 5977172 h 6017365"/>
              <a:gd name="connsiteX1" fmla="*/ 1636101 w 5068084"/>
              <a:gd name="connsiteY1" fmla="*/ 16130 h 6017365"/>
              <a:gd name="connsiteX2" fmla="*/ 5068084 w 5068084"/>
              <a:gd name="connsiteY2" fmla="*/ 0 h 6017365"/>
              <a:gd name="connsiteX3" fmla="*/ 3484386 w 5068084"/>
              <a:gd name="connsiteY3" fmla="*/ 6017365 h 6017365"/>
              <a:gd name="connsiteX4" fmla="*/ 0 w 5068084"/>
              <a:gd name="connsiteY4" fmla="*/ 5977172 h 6017365"/>
              <a:gd name="connsiteX0" fmla="*/ 0 w 5164736"/>
              <a:gd name="connsiteY0" fmla="*/ 5963092 h 6003285"/>
              <a:gd name="connsiteX1" fmla="*/ 1636101 w 5164736"/>
              <a:gd name="connsiteY1" fmla="*/ 2050 h 6003285"/>
              <a:gd name="connsiteX2" fmla="*/ 5164736 w 5164736"/>
              <a:gd name="connsiteY2" fmla="*/ 0 h 6003285"/>
              <a:gd name="connsiteX3" fmla="*/ 3484386 w 5164736"/>
              <a:gd name="connsiteY3" fmla="*/ 6003285 h 6003285"/>
              <a:gd name="connsiteX4" fmla="*/ 0 w 5164736"/>
              <a:gd name="connsiteY4" fmla="*/ 5963092 h 6003285"/>
              <a:gd name="connsiteX0" fmla="*/ 0 w 5213061"/>
              <a:gd name="connsiteY0" fmla="*/ 5961042 h 6001235"/>
              <a:gd name="connsiteX1" fmla="*/ 1636101 w 5213061"/>
              <a:gd name="connsiteY1" fmla="*/ 0 h 6001235"/>
              <a:gd name="connsiteX2" fmla="*/ 5213061 w 5213061"/>
              <a:gd name="connsiteY2" fmla="*/ 54275 h 6001235"/>
              <a:gd name="connsiteX3" fmla="*/ 3484386 w 5213061"/>
              <a:gd name="connsiteY3" fmla="*/ 6001235 h 6001235"/>
              <a:gd name="connsiteX4" fmla="*/ 0 w 5213061"/>
              <a:gd name="connsiteY4" fmla="*/ 5961042 h 6001235"/>
              <a:gd name="connsiteX0" fmla="*/ 0 w 5229170"/>
              <a:gd name="connsiteY0" fmla="*/ 5961042 h 6001235"/>
              <a:gd name="connsiteX1" fmla="*/ 1636101 w 5229170"/>
              <a:gd name="connsiteY1" fmla="*/ 0 h 6001235"/>
              <a:gd name="connsiteX2" fmla="*/ 5229170 w 5229170"/>
              <a:gd name="connsiteY2" fmla="*/ 12031 h 6001235"/>
              <a:gd name="connsiteX3" fmla="*/ 3484386 w 5229170"/>
              <a:gd name="connsiteY3" fmla="*/ 6001235 h 6001235"/>
              <a:gd name="connsiteX4" fmla="*/ 0 w 5229170"/>
              <a:gd name="connsiteY4" fmla="*/ 5961042 h 6001235"/>
              <a:gd name="connsiteX0" fmla="*/ 0 w 5213061"/>
              <a:gd name="connsiteY0" fmla="*/ 5961042 h 6001235"/>
              <a:gd name="connsiteX1" fmla="*/ 1636101 w 5213061"/>
              <a:gd name="connsiteY1" fmla="*/ 0 h 6001235"/>
              <a:gd name="connsiteX2" fmla="*/ 5213061 w 5213061"/>
              <a:gd name="connsiteY2" fmla="*/ 12031 h 6001235"/>
              <a:gd name="connsiteX3" fmla="*/ 3484386 w 5213061"/>
              <a:gd name="connsiteY3" fmla="*/ 6001235 h 6001235"/>
              <a:gd name="connsiteX4" fmla="*/ 0 w 5213061"/>
              <a:gd name="connsiteY4" fmla="*/ 5961042 h 6001235"/>
              <a:gd name="connsiteX0" fmla="*/ 0 w 5293604"/>
              <a:gd name="connsiteY0" fmla="*/ 5961042 h 6001235"/>
              <a:gd name="connsiteX1" fmla="*/ 1636101 w 5293604"/>
              <a:gd name="connsiteY1" fmla="*/ 0 h 6001235"/>
              <a:gd name="connsiteX2" fmla="*/ 5293604 w 5293604"/>
              <a:gd name="connsiteY2" fmla="*/ 12031 h 6001235"/>
              <a:gd name="connsiteX3" fmla="*/ 3484386 w 5293604"/>
              <a:gd name="connsiteY3" fmla="*/ 6001235 h 6001235"/>
              <a:gd name="connsiteX4" fmla="*/ 0 w 5293604"/>
              <a:gd name="connsiteY4" fmla="*/ 5961042 h 6001235"/>
              <a:gd name="connsiteX0" fmla="*/ 0 w 5293604"/>
              <a:gd name="connsiteY0" fmla="*/ 5949011 h 5989204"/>
              <a:gd name="connsiteX1" fmla="*/ 1700534 w 5293604"/>
              <a:gd name="connsiteY1" fmla="*/ 2051 h 5989204"/>
              <a:gd name="connsiteX2" fmla="*/ 5293604 w 5293604"/>
              <a:gd name="connsiteY2" fmla="*/ 0 h 5989204"/>
              <a:gd name="connsiteX3" fmla="*/ 3484386 w 5293604"/>
              <a:gd name="connsiteY3" fmla="*/ 5989204 h 5989204"/>
              <a:gd name="connsiteX4" fmla="*/ 0 w 5293604"/>
              <a:gd name="connsiteY4" fmla="*/ 5949011 h 5989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3604" h="5989204">
                <a:moveTo>
                  <a:pt x="0" y="5949011"/>
                </a:moveTo>
                <a:lnTo>
                  <a:pt x="1700534" y="2051"/>
                </a:lnTo>
                <a:lnTo>
                  <a:pt x="5293604" y="0"/>
                </a:lnTo>
                <a:lnTo>
                  <a:pt x="3484386" y="5989204"/>
                </a:lnTo>
                <a:lnTo>
                  <a:pt x="0" y="594901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7">
            <a:extLst>
              <a:ext uri="{FF2B5EF4-FFF2-40B4-BE49-F238E27FC236}">
                <a16:creationId xmlns:a16="http://schemas.microsoft.com/office/drawing/2014/main" id="{41E31261-A87F-40B2-B5FF-7350A3C9ADFC}"/>
              </a:ext>
            </a:extLst>
          </p:cNvPr>
          <p:cNvSpPr txBox="1"/>
          <p:nvPr/>
        </p:nvSpPr>
        <p:spPr>
          <a:xfrm>
            <a:off x="334536" y="1086157"/>
            <a:ext cx="454969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UY" sz="3600" b="1" dirty="0">
                <a:solidFill>
                  <a:schemeClr val="bg1"/>
                </a:solidFill>
              </a:rPr>
              <a:t>HOJA DE RUTA </a:t>
            </a:r>
            <a:r>
              <a:rPr lang="es-CR" sz="2800" b="1" dirty="0">
                <a:solidFill>
                  <a:schemeClr val="bg1"/>
                </a:solidFill>
              </a:rPr>
              <a:t>de la política integral de FORMACIÓN y EDUCACIÓN SINDICAL, </a:t>
            </a:r>
            <a:r>
              <a:rPr lang="es-NI" sz="2800" b="1" dirty="0">
                <a:solidFill>
                  <a:schemeClr val="bg1"/>
                </a:solidFill>
              </a:rPr>
              <a:t>frente a un nuevo contexto y un nuevo modelo de organización sindical</a:t>
            </a:r>
          </a:p>
          <a:p>
            <a:pPr algn="just"/>
            <a:endParaRPr lang="es-UY" sz="2800" b="1" dirty="0">
              <a:solidFill>
                <a:schemeClr val="bg1"/>
              </a:solidFill>
            </a:endParaRPr>
          </a:p>
          <a:p>
            <a:pPr algn="just"/>
            <a:r>
              <a:rPr lang="es-UY" sz="2800" b="1" dirty="0">
                <a:solidFill>
                  <a:schemeClr val="bg1"/>
                </a:solidFill>
              </a:rPr>
              <a:t>PROPUESTA 2021-2025</a:t>
            </a:r>
          </a:p>
          <a:p>
            <a:pPr algn="just"/>
            <a:endParaRPr lang="es-UY" sz="2800" b="1" dirty="0">
              <a:solidFill>
                <a:schemeClr val="bg1"/>
              </a:solidFill>
            </a:endParaRPr>
          </a:p>
          <a:p>
            <a:pPr algn="just"/>
            <a:r>
              <a:rPr lang="es-UY" sz="2000" b="1" dirty="0">
                <a:solidFill>
                  <a:schemeClr val="bg1"/>
                </a:solidFill>
              </a:rPr>
              <a:t>Conferencia Continental, marzo 2021</a:t>
            </a:r>
          </a:p>
        </p:txBody>
      </p:sp>
    </p:spTree>
    <p:extLst>
      <p:ext uri="{BB962C8B-B14F-4D97-AF65-F5344CB8AC3E}">
        <p14:creationId xmlns:p14="http://schemas.microsoft.com/office/powerpoint/2010/main" val="336824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8ABEEA8F-925F-DE46-A548-97859EF113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70" y="372748"/>
            <a:ext cx="2928105" cy="1523206"/>
          </a:xfrm>
          <a:prstGeom prst="rect">
            <a:avLst/>
          </a:prstGeom>
        </p:spPr>
      </p:pic>
      <p:sp>
        <p:nvSpPr>
          <p:cNvPr id="6" name="Título 1"/>
          <p:cNvSpPr>
            <a:spLocks noGrp="1"/>
          </p:cNvSpPr>
          <p:nvPr>
            <p:ph idx="1"/>
          </p:nvPr>
        </p:nvSpPr>
        <p:spPr>
          <a:xfrm>
            <a:off x="838200" y="2256790"/>
            <a:ext cx="10515600" cy="341249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UY" sz="1800" dirty="0">
                <a:effectLst/>
                <a:latin typeface="Corbel" panose="020B0503020204020204" pitchFamily="34" charset="0"/>
                <a:ea typeface="Times New Roman" panose="02020603050405020304" pitchFamily="18" charset="0"/>
                <a:cs typeface="Usherwood-Book"/>
              </a:rPr>
              <a:t>La CSA reafirma el enfoque integral de la educación entendiendo a la formación sindical en relación con la formación profesional y también con la educación formal. Para la CSA la educación no puede ser vista como una mercancía sujeta a las leyes del mercado del capitalismo, sino que debe definirse como un derecho humano fundamental de todos/as los/as ciudadanos/as que se desarrolla durante toda la vida.</a:t>
            </a:r>
          </a:p>
          <a:p>
            <a:pPr marL="0" indent="0" algn="just">
              <a:buNone/>
            </a:pPr>
            <a:endParaRPr lang="es-UY" sz="1800" b="1" dirty="0">
              <a:latin typeface="Corbel" panose="020B0503020204020204" pitchFamily="34" charset="0"/>
            </a:endParaRPr>
          </a:p>
          <a:p>
            <a:pPr marL="0" indent="0" algn="just">
              <a:buNone/>
            </a:pPr>
            <a:r>
              <a:rPr lang="es-UY" sz="1800" dirty="0">
                <a:effectLst/>
                <a:latin typeface="Corbel" panose="020B0503020204020204" pitchFamily="34" charset="0"/>
                <a:ea typeface="Times New Roman" panose="02020603050405020304" pitchFamily="18" charset="0"/>
                <a:cs typeface="Usherwood-Book"/>
              </a:rPr>
              <a:t>La</a:t>
            </a:r>
            <a:r>
              <a:rPr lang="es-UY" sz="1800" dirty="0">
                <a:effectLst/>
                <a:latin typeface="Corbel" panose="020B0503020204020204" pitchFamily="34" charset="0"/>
                <a:ea typeface="Times New Roman" panose="02020603050405020304" pitchFamily="18" charset="0"/>
                <a:cs typeface="ArialMT"/>
              </a:rPr>
              <a:t> formación política sindical de la CSA debe responder a los intereses y necesidades de los/as trabajadores/as, de las organizaciones sindicales y, por lo tanto, también debe fortalecer las acciones de movilización, incidencia y transformación que realiza el movimiento sindical en el marco del proyecto histórico de construir un modelo de desarrollo sustentable.</a:t>
            </a:r>
            <a:r>
              <a:rPr lang="es-UY" sz="1800" dirty="0">
                <a:effectLst/>
                <a:latin typeface="Corbel" panose="020B0503020204020204" pitchFamily="34" charset="0"/>
                <a:ea typeface="Times New Roman" panose="02020603050405020304" pitchFamily="18" charset="0"/>
                <a:cs typeface="Usherwood-Book"/>
              </a:rPr>
              <a:t> La CSA reafirma la dimensión sociopolítica de la formación para contribuir a disputar la hegemonía al modelo global neoliberal.</a:t>
            </a:r>
            <a:endParaRPr lang="es-UY" sz="1800" dirty="0">
              <a:effectLst/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s-CR" b="1" dirty="0"/>
          </a:p>
        </p:txBody>
      </p:sp>
      <p:sp>
        <p:nvSpPr>
          <p:cNvPr id="7" name="CaixaDeTexto 2">
            <a:extLst>
              <a:ext uri="{FF2B5EF4-FFF2-40B4-BE49-F238E27FC236}">
                <a16:creationId xmlns:a16="http://schemas.microsoft.com/office/drawing/2014/main" id="{1CD5EC6D-A643-4BA9-9C1D-A119E3DA7AA7}"/>
              </a:ext>
            </a:extLst>
          </p:cNvPr>
          <p:cNvSpPr txBox="1"/>
          <p:nvPr/>
        </p:nvSpPr>
        <p:spPr>
          <a:xfrm>
            <a:off x="8425695" y="1134351"/>
            <a:ext cx="2928105" cy="58477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UY" sz="3200" b="1" dirty="0">
                <a:solidFill>
                  <a:prstClr val="white"/>
                </a:solidFill>
              </a:rPr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593520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8ABEEA8F-925F-DE46-A548-97859EF113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70" y="372748"/>
            <a:ext cx="2928105" cy="1523206"/>
          </a:xfrm>
          <a:prstGeom prst="rect">
            <a:avLst/>
          </a:prstGeom>
        </p:spPr>
      </p:pic>
      <p:sp>
        <p:nvSpPr>
          <p:cNvPr id="6" name="Título 1"/>
          <p:cNvSpPr>
            <a:spLocks noGrp="1"/>
          </p:cNvSpPr>
          <p:nvPr>
            <p:ph idx="1"/>
          </p:nvPr>
        </p:nvSpPr>
        <p:spPr>
          <a:xfrm>
            <a:off x="838200" y="2019996"/>
            <a:ext cx="10515600" cy="4809646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lphaLcPeriod"/>
            </a:pPr>
            <a:r>
              <a:rPr lang="es-UY" sz="1700" b="1" u="sng" dirty="0">
                <a:effectLst/>
                <a:latin typeface="Corbel" panose="020B0503020204020204" pitchFamily="34" charset="0"/>
                <a:ea typeface="Times New Roman" panose="02020603050405020304" pitchFamily="18" charset="0"/>
                <a:cs typeface="Usherwood-Book"/>
              </a:rPr>
              <a:t>Corresponsabilidad.</a:t>
            </a:r>
            <a:r>
              <a:rPr lang="es-UY" sz="1700" dirty="0">
                <a:effectLst/>
                <a:latin typeface="Corbel" panose="020B0503020204020204" pitchFamily="34" charset="0"/>
                <a:ea typeface="Times New Roman" panose="02020603050405020304" pitchFamily="18" charset="0"/>
                <a:cs typeface="Usherwood-Book"/>
              </a:rPr>
              <a:t> Todos y todas somos responsables en la tarea de la formación sindical: solidaridad y cooperación (contenidos, recursos, logística, formadores/as, investigación, estudios, manuales, etc.) </a:t>
            </a:r>
            <a:endParaRPr lang="es-UY" sz="1700" dirty="0">
              <a:effectLst/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lphaLcPeriod"/>
            </a:pPr>
            <a:r>
              <a:rPr lang="es-UY" sz="1700" b="1" u="sng" dirty="0">
                <a:effectLst/>
                <a:latin typeface="Corbel" panose="020B0503020204020204" pitchFamily="34" charset="0"/>
                <a:ea typeface="Times New Roman" panose="02020603050405020304" pitchFamily="18" charset="0"/>
                <a:cs typeface="Usherwood-Book"/>
              </a:rPr>
              <a:t>Complementariedad.</a:t>
            </a:r>
            <a:r>
              <a:rPr lang="es-UY" sz="1700" dirty="0">
                <a:effectLst/>
                <a:latin typeface="Corbel" panose="020B0503020204020204" pitchFamily="34" charset="0"/>
                <a:ea typeface="Times New Roman" panose="02020603050405020304" pitchFamily="18" charset="0"/>
                <a:cs typeface="Usherwood-Book"/>
              </a:rPr>
              <a:t> La CSA como estructura continental desarrolla su formación complementaria, no sustituye a las organizaciones nacionales y regionales en sus responsabilidades educativas. Tam</a:t>
            </a:r>
            <a:r>
              <a:rPr lang="es-UY" sz="1700" dirty="0">
                <a:latin typeface="Corbel" panose="020B0503020204020204" pitchFamily="34" charset="0"/>
                <a:ea typeface="Times New Roman" panose="02020603050405020304" pitchFamily="18" charset="0"/>
                <a:cs typeface="Usherwood-Book"/>
              </a:rPr>
              <a:t>bién es necesaria la complementariedad a nivel nacional y subregional.</a:t>
            </a:r>
            <a:endParaRPr lang="es-UY" sz="1700" dirty="0">
              <a:effectLst/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lphaLcPeriod"/>
            </a:pPr>
            <a:r>
              <a:rPr lang="es-UY" sz="1700" b="1" u="sng" dirty="0">
                <a:effectLst/>
                <a:latin typeface="Corbel" panose="020B0503020204020204" pitchFamily="34" charset="0"/>
                <a:ea typeface="Times New Roman" panose="02020603050405020304" pitchFamily="18" charset="0"/>
                <a:cs typeface="Usherwood-Book"/>
              </a:rPr>
              <a:t>Descentralización</a:t>
            </a:r>
            <a:r>
              <a:rPr lang="es-UY" sz="1700" dirty="0">
                <a:effectLst/>
                <a:latin typeface="Corbel" panose="020B0503020204020204" pitchFamily="34" charset="0"/>
                <a:ea typeface="Times New Roman" panose="02020603050405020304" pitchFamily="18" charset="0"/>
                <a:cs typeface="Usherwood-Book"/>
              </a:rPr>
              <a:t>. Alcanzar la formación sindical a las bases, a nivel territorial y sectorial, con los diferentes énfasis temáticos. 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lphaLcPeriod"/>
            </a:pPr>
            <a:r>
              <a:rPr lang="es-UY" sz="1700" b="1" u="sng" dirty="0">
                <a:latin typeface="Corbel" panose="020B0503020204020204" pitchFamily="34" charset="0"/>
                <a:ea typeface="Times New Roman" panose="02020603050405020304" pitchFamily="18" charset="0"/>
                <a:cs typeface="Usherwood-Book"/>
              </a:rPr>
              <a:t>Articulación en red.</a:t>
            </a:r>
            <a:r>
              <a:rPr lang="es-UY" sz="1700" dirty="0">
                <a:latin typeface="Corbel" panose="020B0503020204020204" pitchFamily="34" charset="0"/>
                <a:ea typeface="Times New Roman" panose="02020603050405020304" pitchFamily="18" charset="0"/>
                <a:cs typeface="Usherwood-Book"/>
              </a:rPr>
              <a:t> A nivel nacional, regional, internacional y con otras instituciones educativas fraternas: intercambio de informaciones, aprendizajes, conocimientos y desafíos. 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lphaLcPeriod"/>
            </a:pPr>
            <a:r>
              <a:rPr lang="es-UY" sz="1700" b="1" u="sng" dirty="0" err="1">
                <a:latin typeface="Corbel" panose="020B0503020204020204" pitchFamily="34" charset="0"/>
                <a:ea typeface="Times New Roman" panose="02020603050405020304" pitchFamily="18" charset="0"/>
                <a:cs typeface="Usherwood-Book"/>
              </a:rPr>
              <a:t>Indelegabilidad</a:t>
            </a:r>
            <a:r>
              <a:rPr lang="es-UY" sz="1700" b="1" u="sng" dirty="0">
                <a:latin typeface="Corbel" panose="020B0503020204020204" pitchFamily="34" charset="0"/>
                <a:ea typeface="Times New Roman" panose="02020603050405020304" pitchFamily="18" charset="0"/>
                <a:cs typeface="Usherwood-Book"/>
              </a:rPr>
              <a:t>.</a:t>
            </a:r>
            <a:r>
              <a:rPr lang="es-UY" sz="1700" dirty="0">
                <a:latin typeface="Corbel" panose="020B0503020204020204" pitchFamily="34" charset="0"/>
                <a:ea typeface="Times New Roman" panose="02020603050405020304" pitchFamily="18" charset="0"/>
                <a:cs typeface="Usherwood-Book"/>
              </a:rPr>
              <a:t> La formación sindical es tarea de las organizaciones sindicales dado que a través de ella los trabajadores y las trabajadoras reflexionan sobre su identidad como clase trabajadora y construyen su proyecto político. </a:t>
            </a:r>
            <a:endParaRPr lang="es-UY" sz="1700" dirty="0">
              <a:effectLst/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2">
            <a:extLst>
              <a:ext uri="{FF2B5EF4-FFF2-40B4-BE49-F238E27FC236}">
                <a16:creationId xmlns:a16="http://schemas.microsoft.com/office/drawing/2014/main" id="{1CD5EC6D-A643-4BA9-9C1D-A119E3DA7AA7}"/>
              </a:ext>
            </a:extLst>
          </p:cNvPr>
          <p:cNvSpPr txBox="1"/>
          <p:nvPr/>
        </p:nvSpPr>
        <p:spPr>
          <a:xfrm>
            <a:off x="8678778" y="889341"/>
            <a:ext cx="2675021" cy="58477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UY" sz="3200" b="1" dirty="0">
                <a:solidFill>
                  <a:schemeClr val="bg1"/>
                </a:solidFill>
              </a:rPr>
              <a:t>PRINCIPIOS</a:t>
            </a:r>
          </a:p>
        </p:txBody>
      </p:sp>
    </p:spTree>
    <p:extLst>
      <p:ext uri="{BB962C8B-B14F-4D97-AF65-F5344CB8AC3E}">
        <p14:creationId xmlns:p14="http://schemas.microsoft.com/office/powerpoint/2010/main" val="3105930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8ABEEA8F-925F-DE46-A548-97859EF113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70" y="372748"/>
            <a:ext cx="2928105" cy="1523206"/>
          </a:xfrm>
          <a:prstGeom prst="rect">
            <a:avLst/>
          </a:prstGeom>
        </p:spPr>
      </p:pic>
      <p:sp>
        <p:nvSpPr>
          <p:cNvPr id="6" name="Título 1"/>
          <p:cNvSpPr>
            <a:spLocks noGrp="1"/>
          </p:cNvSpPr>
          <p:nvPr>
            <p:ph idx="1"/>
          </p:nvPr>
        </p:nvSpPr>
        <p:spPr>
          <a:xfrm>
            <a:off x="838200" y="2256790"/>
            <a:ext cx="10515600" cy="3412490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es-MX" dirty="0"/>
              <a:t>Revitalizar el papel de la formación sindical</a:t>
            </a:r>
          </a:p>
          <a:p>
            <a:pPr marL="514350" indent="-514350">
              <a:buAutoNum type="arabicParenR"/>
            </a:pPr>
            <a:r>
              <a:rPr lang="es-MX" dirty="0"/>
              <a:t>Estrategia unitaria atendiendo la diversidad</a:t>
            </a:r>
            <a:endParaRPr lang="es-CR" dirty="0"/>
          </a:p>
          <a:p>
            <a:pPr marL="514350" indent="-514350">
              <a:buAutoNum type="arabicParenR"/>
            </a:pPr>
            <a:r>
              <a:rPr lang="es-MX" dirty="0"/>
              <a:t>Mejorar las metodologías y ampliar las temáticas de la formación</a:t>
            </a:r>
            <a:endParaRPr lang="es-CR" dirty="0"/>
          </a:p>
          <a:p>
            <a:pPr marL="514350" indent="-514350">
              <a:buAutoNum type="arabicParenR"/>
            </a:pPr>
            <a:r>
              <a:rPr lang="es-MX" dirty="0"/>
              <a:t>Ampliar la cobertura e inclusión de todos y todas</a:t>
            </a:r>
            <a:endParaRPr lang="es-CR" dirty="0"/>
          </a:p>
          <a:p>
            <a:pPr marL="514350" indent="-514350">
              <a:buAutoNum type="arabicParenR"/>
            </a:pPr>
            <a:r>
              <a:rPr lang="es-MX" dirty="0"/>
              <a:t>La formación profesional ante las transformaciones en el mundo del trabajo</a:t>
            </a:r>
            <a:endParaRPr lang="es-CR" dirty="0"/>
          </a:p>
          <a:p>
            <a:pPr marL="514350" indent="-514350">
              <a:buAutoNum type="arabicParenR"/>
            </a:pPr>
            <a:r>
              <a:rPr lang="es-MX" dirty="0"/>
              <a:t>El rol de la CSA, sostenibilidad y alianzas</a:t>
            </a:r>
            <a:endParaRPr lang="es-CR" dirty="0"/>
          </a:p>
          <a:p>
            <a:pPr algn="just"/>
            <a:endParaRPr lang="es-CR" b="1" dirty="0"/>
          </a:p>
        </p:txBody>
      </p:sp>
      <p:sp>
        <p:nvSpPr>
          <p:cNvPr id="7" name="CaixaDeTexto 2">
            <a:extLst>
              <a:ext uri="{FF2B5EF4-FFF2-40B4-BE49-F238E27FC236}">
                <a16:creationId xmlns:a16="http://schemas.microsoft.com/office/drawing/2014/main" id="{1CD5EC6D-A643-4BA9-9C1D-A119E3DA7AA7}"/>
              </a:ext>
            </a:extLst>
          </p:cNvPr>
          <p:cNvSpPr txBox="1"/>
          <p:nvPr/>
        </p:nvSpPr>
        <p:spPr>
          <a:xfrm>
            <a:off x="4973053" y="896332"/>
            <a:ext cx="6380747" cy="58477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UY" sz="3200" b="1" dirty="0">
                <a:solidFill>
                  <a:schemeClr val="bg1"/>
                </a:solidFill>
              </a:rPr>
              <a:t>Ejes prioritarios de la HOJA DE RUTA</a:t>
            </a:r>
          </a:p>
        </p:txBody>
      </p:sp>
    </p:spTree>
    <p:extLst>
      <p:ext uri="{BB962C8B-B14F-4D97-AF65-F5344CB8AC3E}">
        <p14:creationId xmlns:p14="http://schemas.microsoft.com/office/powerpoint/2010/main" val="600655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8ABEEA8F-925F-DE46-A548-97859EF113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" y="150966"/>
            <a:ext cx="2928105" cy="1523206"/>
          </a:xfrm>
          <a:prstGeom prst="rect">
            <a:avLst/>
          </a:prstGeom>
        </p:spPr>
      </p:pic>
      <p:sp>
        <p:nvSpPr>
          <p:cNvPr id="6" name="Título 1"/>
          <p:cNvSpPr>
            <a:spLocks noGrp="1"/>
          </p:cNvSpPr>
          <p:nvPr>
            <p:ph idx="1"/>
          </p:nvPr>
        </p:nvSpPr>
        <p:spPr>
          <a:xfrm>
            <a:off x="670932" y="2284462"/>
            <a:ext cx="10847300" cy="3997068"/>
          </a:xfrm>
        </p:spPr>
        <p:txBody>
          <a:bodyPr>
            <a:noAutofit/>
          </a:bodyPr>
          <a:lstStyle/>
          <a:p>
            <a:pPr algn="just"/>
            <a:r>
              <a:rPr lang="es-CR" sz="1800" b="1" dirty="0"/>
              <a:t>CLAVE: Elaborar una estrategia política de educación sindical en las organizaciones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Educación y formación sindical para fortalecer y transformar las organizaciones, mejorar su incidencia, nivel de movilización, acción y capacidad de propuesta.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Desarrollar una visión integral, sistémica y procesual, para la disputa del proyecto político en la sociedad.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Fortalecer la tríada “organización – educación – comunicación“.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Actualizar la educación sindical, con propuestas y trayectorias de formación atractivas para trabajadoras y trabajadores, con perfiles y mecanismos amplios y claros de acceso y participación.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1800" dirty="0"/>
              <a:t>Priorizar la formación de las bases, la formación de “cuadros” y la formación de formadores, desde la perspectiva de clase y para la acción política.</a:t>
            </a:r>
            <a:endParaRPr lang="es-CR" sz="18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CR" sz="1800" dirty="0"/>
              <a:t>Ampliar los recursos destinados a la educación y formación sindical (relevancia del autofinanciamiento de las organizaciones para fortalecer su autonomía).</a:t>
            </a:r>
            <a:endParaRPr lang="es-MX" sz="1800" dirty="0"/>
          </a:p>
          <a:p>
            <a:pPr algn="just">
              <a:buFont typeface="Wingdings" panose="05000000000000000000" pitchFamily="2" charset="2"/>
              <a:buChar char="ü"/>
            </a:pPr>
            <a:endParaRPr lang="es-CR" sz="1800" b="1" dirty="0"/>
          </a:p>
        </p:txBody>
      </p:sp>
      <p:sp>
        <p:nvSpPr>
          <p:cNvPr id="7" name="CaixaDeTexto 2">
            <a:extLst>
              <a:ext uri="{FF2B5EF4-FFF2-40B4-BE49-F238E27FC236}">
                <a16:creationId xmlns:a16="http://schemas.microsoft.com/office/drawing/2014/main" id="{1CD5EC6D-A643-4BA9-9C1D-A119E3DA7AA7}"/>
              </a:ext>
            </a:extLst>
          </p:cNvPr>
          <p:cNvSpPr txBox="1"/>
          <p:nvPr/>
        </p:nvSpPr>
        <p:spPr>
          <a:xfrm>
            <a:off x="4353339" y="904750"/>
            <a:ext cx="7164893" cy="52322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>
                <a:solidFill>
                  <a:schemeClr val="bg1"/>
                </a:solidFill>
              </a:rPr>
              <a:t>1) Revitalizar el papel de la formación sindical</a:t>
            </a:r>
          </a:p>
        </p:txBody>
      </p:sp>
    </p:spTree>
    <p:extLst>
      <p:ext uri="{BB962C8B-B14F-4D97-AF65-F5344CB8AC3E}">
        <p14:creationId xmlns:p14="http://schemas.microsoft.com/office/powerpoint/2010/main" val="2146596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8ABEEA8F-925F-DE46-A548-97859EF113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" y="372748"/>
            <a:ext cx="2928105" cy="1523206"/>
          </a:xfrm>
          <a:prstGeom prst="rect">
            <a:avLst/>
          </a:prstGeom>
        </p:spPr>
      </p:pic>
      <p:sp>
        <p:nvSpPr>
          <p:cNvPr id="6" name="Título 1"/>
          <p:cNvSpPr>
            <a:spLocks noGrp="1"/>
          </p:cNvSpPr>
          <p:nvPr>
            <p:ph idx="1"/>
          </p:nvPr>
        </p:nvSpPr>
        <p:spPr>
          <a:xfrm>
            <a:off x="481361" y="2355937"/>
            <a:ext cx="11283176" cy="4139253"/>
          </a:xfrm>
        </p:spPr>
        <p:txBody>
          <a:bodyPr>
            <a:noAutofit/>
          </a:bodyPr>
          <a:lstStyle/>
          <a:p>
            <a:pPr algn="just"/>
            <a:r>
              <a:rPr lang="es-419" sz="1800" b="1" dirty="0"/>
              <a:t>CLAVE: Educación sindical inclusiva, coordinada y unitaria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419" sz="1800" dirty="0"/>
              <a:t>Desarrollar una plataforma continental de educación sindical, llegando hasta los sectores más específicos, los colectivos más diversos y los diferentes territorios con procesos que atiendan las particularidades de cada subregión y país.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419" sz="1800" dirty="0"/>
              <a:t>Generar formación sindical para las personas trabajadoras en condiciones de informalidad, por cuenta propia, en plataformas digitales, </a:t>
            </a:r>
            <a:r>
              <a:rPr lang="es-419" sz="1800" dirty="0" err="1"/>
              <a:t>tercerizadas</a:t>
            </a:r>
            <a:r>
              <a:rPr lang="es-419" sz="1800" dirty="0"/>
              <a:t> y subcontratadas, trabajadores y trabajadoras rurales.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419" sz="1800" dirty="0"/>
              <a:t>Educación sindical articulada en sectores, macro sectores y en las cadenas globales de producción.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419" sz="1800" dirty="0"/>
              <a:t>Articular la educación en red en todos los espacios de la CSA relacionados a la formación.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419" sz="1800" dirty="0"/>
              <a:t>Intercambiar experiencias de forma organizada y en profundidad, entre organizaciones, países y subregiones del continente y con el resto del mundo.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419" sz="1800" dirty="0"/>
              <a:t>Articular la cooperación y los recursos para fortalecer la educación sindical de las Américas, respetando la diversidad de realidades de nuestro continente.</a:t>
            </a:r>
            <a:endParaRPr lang="es-CR" sz="1800" dirty="0"/>
          </a:p>
          <a:p>
            <a:pPr algn="just">
              <a:buFont typeface="Wingdings" panose="05000000000000000000" pitchFamily="2" charset="2"/>
              <a:buChar char="ü"/>
            </a:pPr>
            <a:endParaRPr lang="es-419" sz="1800" dirty="0"/>
          </a:p>
          <a:p>
            <a:pPr algn="just">
              <a:buFont typeface="Wingdings" panose="05000000000000000000" pitchFamily="2" charset="2"/>
              <a:buChar char="ü"/>
            </a:pPr>
            <a:endParaRPr lang="es-CR" sz="1800" b="1" dirty="0"/>
          </a:p>
        </p:txBody>
      </p:sp>
      <p:sp>
        <p:nvSpPr>
          <p:cNvPr id="7" name="CaixaDeTexto 2">
            <a:extLst>
              <a:ext uri="{FF2B5EF4-FFF2-40B4-BE49-F238E27FC236}">
                <a16:creationId xmlns:a16="http://schemas.microsoft.com/office/drawing/2014/main" id="{1CD5EC6D-A643-4BA9-9C1D-A119E3DA7AA7}"/>
              </a:ext>
            </a:extLst>
          </p:cNvPr>
          <p:cNvSpPr txBox="1"/>
          <p:nvPr/>
        </p:nvSpPr>
        <p:spPr>
          <a:xfrm>
            <a:off x="4611757" y="925570"/>
            <a:ext cx="7152780" cy="52322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2800" b="1" dirty="0">
                <a:solidFill>
                  <a:schemeClr val="bg1"/>
                </a:solidFill>
              </a:rPr>
              <a:t>2) Estrategia unitaria atendiendo la diversidad</a:t>
            </a:r>
            <a:endParaRPr lang="es-C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406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8ABEEA8F-925F-DE46-A548-97859EF113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689" y="167481"/>
            <a:ext cx="2928105" cy="1523206"/>
          </a:xfrm>
          <a:prstGeom prst="rect">
            <a:avLst/>
          </a:prstGeom>
        </p:spPr>
      </p:pic>
      <p:sp>
        <p:nvSpPr>
          <p:cNvPr id="6" name="Título 1"/>
          <p:cNvSpPr>
            <a:spLocks noGrp="1"/>
          </p:cNvSpPr>
          <p:nvPr>
            <p:ph idx="1"/>
          </p:nvPr>
        </p:nvSpPr>
        <p:spPr>
          <a:xfrm>
            <a:off x="216064" y="1884557"/>
            <a:ext cx="11759872" cy="4615634"/>
          </a:xfrm>
        </p:spPr>
        <p:txBody>
          <a:bodyPr>
            <a:noAutofit/>
          </a:bodyPr>
          <a:lstStyle/>
          <a:p>
            <a:pPr algn="just"/>
            <a:r>
              <a:rPr lang="es-CR" sz="1800" b="1" dirty="0"/>
              <a:t>CLAVE: Educación sociopolítica para la transformación. Método: Práctica – Teoría – Práctica Mejorada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CR" sz="1800" dirty="0"/>
              <a:t>Partir de las definiciones conceptuales, metodológicas y</a:t>
            </a:r>
            <a:r>
              <a:rPr lang="es-MX" sz="1800" dirty="0"/>
              <a:t> temáticas,</a:t>
            </a:r>
            <a:r>
              <a:rPr lang="es-CR" sz="1800" dirty="0"/>
              <a:t> plasmadas en las resoluciones de los Congresos, la PLADA y en la experiencia acumulada por CSA y sus afiliadas.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Profundizar el diálogo de saberes, la construcción colectiva de conocimientos, propuestas y estrategias, como proceso liberador-transformador de la clase trabajadora y de las organizaciones.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Adaptar la estrategia de educación y el modelo pedagógico, ante las nuevas formas del modelo capitalista, con visión antropológica, de ciudadano, de sindicalista (en relación al  modelo de sindicalistas y de sindicatos que queremos).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CR" sz="1800" dirty="0"/>
              <a:t>Establecer </a:t>
            </a:r>
            <a:r>
              <a:rPr lang="es-MX" sz="1800" dirty="0"/>
              <a:t>mapas de necesidades e intereses</a:t>
            </a:r>
            <a:r>
              <a:rPr lang="es-CR" sz="1800" dirty="0"/>
              <a:t>, identificar </a:t>
            </a:r>
            <a:r>
              <a:rPr lang="es-MX" sz="1800" dirty="0"/>
              <a:t>las temáticas para la formación sindical de los próximos años.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Avanzar en el desafío de la virtualidad articulada con la </a:t>
            </a:r>
            <a:r>
              <a:rPr lang="es-UY" sz="1800" dirty="0" err="1"/>
              <a:t>presencialidad</a:t>
            </a:r>
            <a:r>
              <a:rPr lang="es-MX" sz="1800" dirty="0"/>
              <a:t>, siempre que sea posible, de modo que no deshumanice el proceso formativo y contribuya a ampliar la formación sindical para  toda la clase trabajadora.</a:t>
            </a:r>
            <a:endParaRPr lang="es-CR" sz="18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Atender las realidades personales de las trabajadoras y los trabajadores, para posibilitar su participación: tiempos, herramientas, materiales, temáticas.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Actualizar con dinámicas atractivas y flexibles, con incorporación de tecnología, capacitar sobre uso de las redes sociales (alfabetización digital), que aporten a desarrollar y fortalecer la perspectiva crítica y de clase. </a:t>
            </a:r>
            <a:endParaRPr lang="es-CR" sz="1800" dirty="0"/>
          </a:p>
          <a:p>
            <a:pPr algn="just">
              <a:buFont typeface="Wingdings" panose="05000000000000000000" pitchFamily="2" charset="2"/>
              <a:buChar char="ü"/>
            </a:pPr>
            <a:endParaRPr lang="es-CR" sz="1800" b="1" dirty="0"/>
          </a:p>
        </p:txBody>
      </p:sp>
      <p:sp>
        <p:nvSpPr>
          <p:cNvPr id="7" name="CaixaDeTexto 2">
            <a:extLst>
              <a:ext uri="{FF2B5EF4-FFF2-40B4-BE49-F238E27FC236}">
                <a16:creationId xmlns:a16="http://schemas.microsoft.com/office/drawing/2014/main" id="{1CD5EC6D-A643-4BA9-9C1D-A119E3DA7AA7}"/>
              </a:ext>
            </a:extLst>
          </p:cNvPr>
          <p:cNvSpPr txBox="1"/>
          <p:nvPr/>
        </p:nvSpPr>
        <p:spPr>
          <a:xfrm>
            <a:off x="3383483" y="883432"/>
            <a:ext cx="8604079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MX" sz="2400" b="1" dirty="0">
                <a:solidFill>
                  <a:schemeClr val="bg1"/>
                </a:solidFill>
              </a:rPr>
              <a:t>3) Mejorar las metodologías y ampliar las temáticas de formación</a:t>
            </a:r>
            <a:endParaRPr lang="es-C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329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8ABEEA8F-925F-DE46-A548-97859EF113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689" y="182961"/>
            <a:ext cx="2928105" cy="1523206"/>
          </a:xfrm>
          <a:prstGeom prst="rect">
            <a:avLst/>
          </a:prstGeom>
        </p:spPr>
      </p:pic>
      <p:sp>
        <p:nvSpPr>
          <p:cNvPr id="6" name="Título 1"/>
          <p:cNvSpPr>
            <a:spLocks noGrp="1"/>
          </p:cNvSpPr>
          <p:nvPr>
            <p:ph idx="1"/>
          </p:nvPr>
        </p:nvSpPr>
        <p:spPr>
          <a:xfrm>
            <a:off x="624467" y="2151591"/>
            <a:ext cx="10515600" cy="4523447"/>
          </a:xfrm>
        </p:spPr>
        <p:txBody>
          <a:bodyPr>
            <a:noAutofit/>
          </a:bodyPr>
          <a:lstStyle/>
          <a:p>
            <a:pPr algn="just"/>
            <a:r>
              <a:rPr lang="es-MX" sz="1800" b="1" dirty="0"/>
              <a:t>CLAVE: Más educación sindical para todas las trabajadoras y todos los trabajadores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Fortalecer la perspectiva inclusiva transversal del enfoque de derechos, la perspectiva de género y generaciones, las identidades de colectivos LGTBQ+, pueblos originarios, trabajadores y trabajadoras rurales, población afrodescendiente y personas en situación de discapacidad.</a:t>
            </a:r>
            <a:endParaRPr lang="es-CR" sz="18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Fortalecer la participación y el diálogo social en las propias organizaciones de trabajadores y trabajadoras para desarrollar educación sindical desde y para la diversidad de la clase trabajadora.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Adaptar las prácticas, las modalidades de formación, las herramientas, las metodologías, que contribuyan a la inclusión de todos los colectivos y respondan a sus necesidades y características, para dar voz y fortalecerles como sujetos de los procesos sociales y políticos.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Lograr que la formación sindical se articule con la práctica, para ser mejorada y transformada, con la inclusión de toda la clase trabajadora en espacios de incidencia política, de negociación colectiva, de movilización y lucha.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MX" sz="1800" dirty="0"/>
          </a:p>
          <a:p>
            <a:pPr algn="just"/>
            <a:endParaRPr lang="es-CR" sz="1800" dirty="0"/>
          </a:p>
          <a:p>
            <a:pPr algn="just"/>
            <a:endParaRPr lang="es-CR" sz="1800" b="1" dirty="0"/>
          </a:p>
        </p:txBody>
      </p:sp>
      <p:sp>
        <p:nvSpPr>
          <p:cNvPr id="7" name="CaixaDeTexto 2">
            <a:extLst>
              <a:ext uri="{FF2B5EF4-FFF2-40B4-BE49-F238E27FC236}">
                <a16:creationId xmlns:a16="http://schemas.microsoft.com/office/drawing/2014/main" id="{1CD5EC6D-A643-4BA9-9C1D-A119E3DA7AA7}"/>
              </a:ext>
            </a:extLst>
          </p:cNvPr>
          <p:cNvSpPr txBox="1"/>
          <p:nvPr/>
        </p:nvSpPr>
        <p:spPr>
          <a:xfrm>
            <a:off x="3647660" y="775858"/>
            <a:ext cx="7886613" cy="52322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2800" b="1" dirty="0">
                <a:solidFill>
                  <a:schemeClr val="bg1"/>
                </a:solidFill>
              </a:rPr>
              <a:t>4) Ampliar la cobertura e inclusión de todas y todos</a:t>
            </a:r>
            <a:endParaRPr lang="es-C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72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8ABEEA8F-925F-DE46-A548-97859EF113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689" y="171809"/>
            <a:ext cx="2928105" cy="1523206"/>
          </a:xfrm>
          <a:prstGeom prst="rect">
            <a:avLst/>
          </a:prstGeom>
        </p:spPr>
      </p:pic>
      <p:sp>
        <p:nvSpPr>
          <p:cNvPr id="6" name="Título 1"/>
          <p:cNvSpPr>
            <a:spLocks noGrp="1"/>
          </p:cNvSpPr>
          <p:nvPr>
            <p:ph idx="1"/>
          </p:nvPr>
        </p:nvSpPr>
        <p:spPr>
          <a:xfrm>
            <a:off x="358697" y="1761142"/>
            <a:ext cx="11474605" cy="5027284"/>
          </a:xfrm>
        </p:spPr>
        <p:txBody>
          <a:bodyPr>
            <a:noAutofit/>
          </a:bodyPr>
          <a:lstStyle/>
          <a:p>
            <a:pPr algn="just"/>
            <a:r>
              <a:rPr lang="es-CR" sz="1700" b="1" dirty="0"/>
              <a:t>CLAVE: La formación profesional, de calidad, debe ser parte de la política de educación sindical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700" dirty="0"/>
              <a:t>Articular la formación técnico-profesional con la formación sindical, para salvaguardar los intereses de los/las trabajadores/as </a:t>
            </a:r>
            <a:r>
              <a:rPr lang="es-419" sz="1700" dirty="0"/>
              <a:t>y de los pueblos</a:t>
            </a:r>
            <a:r>
              <a:rPr lang="es-MX" sz="1700" dirty="0"/>
              <a:t>, para </a:t>
            </a:r>
            <a:r>
              <a:rPr lang="es-419" sz="1700" dirty="0"/>
              <a:t>responder a sus </a:t>
            </a:r>
            <a:r>
              <a:rPr lang="es-MX" sz="1700" dirty="0"/>
              <a:t>políticas y </a:t>
            </a:r>
            <a:r>
              <a:rPr lang="es-419" sz="1700" dirty="0"/>
              <a:t>necesidades presentes y futuras.</a:t>
            </a:r>
            <a:endParaRPr lang="es-MX" sz="17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CR" sz="1700" dirty="0"/>
              <a:t>Impulsar la adquisición de competencias, habilidades y calificaciones de los trabajadores y trabajadoras a lo largo de la vida laboral, como responsabilidad compartida entre gobiernos, actores sociales, </a:t>
            </a:r>
            <a:r>
              <a:rPr lang="es-419" sz="1700" dirty="0"/>
              <a:t>para aprovechar las oportunidades y exigir condiciones de trabajo decente.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1700" dirty="0"/>
              <a:t>Fomentar políticas públicas de formación profesional que se basen en el respeto de los derechos laborales, </a:t>
            </a:r>
            <a:r>
              <a:rPr lang="es-419" sz="1700" dirty="0"/>
              <a:t>propiciar la participación de los sindicatos en la elaboración y gestión de esas políticas, en la defensa del control social de los recursos públicos destinados a la formación profesional, como parte de l</a:t>
            </a:r>
            <a:r>
              <a:rPr lang="es-ES" sz="1700" dirty="0"/>
              <a:t>a política sindical de educación</a:t>
            </a:r>
            <a:r>
              <a:rPr lang="es-419" sz="1700" dirty="0"/>
              <a:t>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700" dirty="0"/>
              <a:t>Democratizar la formación profesional y el acceso al los avances tecnológicos, contribuir a que más trabajadores y trabajadoras puedan beneficiarse de los mismos.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s-419" sz="1700" dirty="0"/>
              <a:t>Promover a través del diálogo social, la universalización de la formación profesional, la ratificación e implementación de los Convenios de OIT (</a:t>
            </a:r>
            <a:r>
              <a:rPr lang="es-ES" sz="1700" dirty="0"/>
              <a:t>100: Igualdad de remuneración; 122: política de empleo; 140: licencias de estudio; 142: desarrollo de los recursos humanos; 159: readaptación profesional y empleo) para que </a:t>
            </a:r>
            <a:r>
              <a:rPr lang="es-419" sz="1700" dirty="0"/>
              <a:t>estén en la base de la revisión y adaptación de las normas nacionales y de las políticas públicas sobre formación profesional.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s-MX" sz="1700" dirty="0"/>
              <a:t>Fortalecer la incidencia de los sindicatos en los ámbitos de la OIT (ACTRAV/</a:t>
            </a:r>
            <a:r>
              <a:rPr lang="es-MX" sz="1700" dirty="0" err="1"/>
              <a:t>Cinterfor</a:t>
            </a:r>
            <a:r>
              <a:rPr lang="es-MX" sz="1700" dirty="0"/>
              <a:t>) relativos a la formación profesional, así como en el desarrollo de nuevos Convenios, Recomendaciones y otro tipo de acciones de nivel global y regional.</a:t>
            </a:r>
            <a:endParaRPr lang="es-419" sz="1700" dirty="0"/>
          </a:p>
          <a:p>
            <a:pPr lvl="0" algn="just"/>
            <a:endParaRPr lang="es-CR" sz="1700" dirty="0"/>
          </a:p>
          <a:p>
            <a:pPr algn="just">
              <a:buFont typeface="Wingdings" panose="05000000000000000000" pitchFamily="2" charset="2"/>
              <a:buChar char="ü"/>
            </a:pPr>
            <a:endParaRPr lang="es-CR" sz="1700" dirty="0"/>
          </a:p>
          <a:p>
            <a:pPr algn="just">
              <a:buFont typeface="Wingdings" panose="05000000000000000000" pitchFamily="2" charset="2"/>
              <a:buChar char="ü"/>
            </a:pPr>
            <a:endParaRPr lang="es-419" sz="1700" dirty="0"/>
          </a:p>
          <a:p>
            <a:pPr algn="just">
              <a:buFont typeface="Wingdings" panose="05000000000000000000" pitchFamily="2" charset="2"/>
              <a:buChar char="ü"/>
            </a:pPr>
            <a:endParaRPr lang="es-CR" sz="1700" dirty="0"/>
          </a:p>
          <a:p>
            <a:pPr algn="just">
              <a:buFont typeface="Wingdings" panose="05000000000000000000" pitchFamily="2" charset="2"/>
              <a:buChar char="ü"/>
            </a:pPr>
            <a:endParaRPr lang="es-CR" sz="1700" b="1" dirty="0"/>
          </a:p>
        </p:txBody>
      </p:sp>
      <p:sp>
        <p:nvSpPr>
          <p:cNvPr id="7" name="CaixaDeTexto 2">
            <a:extLst>
              <a:ext uri="{FF2B5EF4-FFF2-40B4-BE49-F238E27FC236}">
                <a16:creationId xmlns:a16="http://schemas.microsoft.com/office/drawing/2014/main" id="{1CD5EC6D-A643-4BA9-9C1D-A119E3DA7AA7}"/>
              </a:ext>
            </a:extLst>
          </p:cNvPr>
          <p:cNvSpPr txBox="1"/>
          <p:nvPr/>
        </p:nvSpPr>
        <p:spPr>
          <a:xfrm>
            <a:off x="5277678" y="363262"/>
            <a:ext cx="6555624" cy="95410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2800" b="1" dirty="0">
                <a:solidFill>
                  <a:schemeClr val="bg1"/>
                </a:solidFill>
              </a:rPr>
              <a:t>5) La formación profesional ante las transformaciones en el mundo del trabajo</a:t>
            </a:r>
            <a:endParaRPr lang="es-C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347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1749</Words>
  <Application>Microsoft Office PowerPoint</Application>
  <PresentationFormat>Widescreen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Corbel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MARIELAVARGAS ARCE</dc:creator>
  <cp:lastModifiedBy>Caroline Coelho</cp:lastModifiedBy>
  <cp:revision>107</cp:revision>
  <dcterms:created xsi:type="dcterms:W3CDTF">2021-01-27T16:22:10Z</dcterms:created>
  <dcterms:modified xsi:type="dcterms:W3CDTF">2021-05-20T19:45:35Z</dcterms:modified>
</cp:coreProperties>
</file>